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406" r:id="rId3"/>
    <p:sldId id="407" r:id="rId4"/>
    <p:sldId id="408" r:id="rId5"/>
    <p:sldId id="409" r:id="rId6"/>
    <p:sldId id="410" r:id="rId7"/>
    <p:sldId id="411" r:id="rId8"/>
    <p:sldId id="412" r:id="rId9"/>
    <p:sldId id="413" r:id="rId10"/>
    <p:sldId id="414" r:id="rId11"/>
    <p:sldId id="439" r:id="rId12"/>
    <p:sldId id="440" r:id="rId13"/>
    <p:sldId id="441" r:id="rId14"/>
    <p:sldId id="422" r:id="rId15"/>
    <p:sldId id="423"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37" r:id="rId29"/>
    <p:sldId id="438" r:id="rId30"/>
    <p:sldId id="442" r:id="rId31"/>
    <p:sldId id="443" r:id="rId32"/>
    <p:sldId id="444" r:id="rId33"/>
    <p:sldId id="445" r:id="rId34"/>
    <p:sldId id="448" r:id="rId35"/>
    <p:sldId id="449" r:id="rId36"/>
    <p:sldId id="446" r:id="rId37"/>
    <p:sldId id="451" r:id="rId38"/>
    <p:sldId id="452" r:id="rId39"/>
    <p:sldId id="453" r:id="rId40"/>
    <p:sldId id="454" r:id="rId41"/>
    <p:sldId id="455" r:id="rId42"/>
    <p:sldId id="456" r:id="rId43"/>
    <p:sldId id="457" r:id="rId44"/>
    <p:sldId id="458" r:id="rId45"/>
    <p:sldId id="459" r:id="rId46"/>
    <p:sldId id="460" r:id="rId47"/>
    <p:sldId id="461" r:id="rId48"/>
    <p:sldId id="450" r:id="rId49"/>
    <p:sldId id="471" r:id="rId50"/>
    <p:sldId id="462" r:id="rId51"/>
    <p:sldId id="464" r:id="rId52"/>
    <p:sldId id="465" r:id="rId53"/>
    <p:sldId id="466" r:id="rId54"/>
    <p:sldId id="467" r:id="rId55"/>
    <p:sldId id="468" r:id="rId56"/>
    <p:sldId id="469" r:id="rId57"/>
    <p:sldId id="470" r:id="rId58"/>
    <p:sldId id="463" r:id="rId59"/>
    <p:sldId id="472" r:id="rId60"/>
    <p:sldId id="473" r:id="rId61"/>
    <p:sldId id="474" r:id="rId62"/>
    <p:sldId id="475" r:id="rId63"/>
    <p:sldId id="476" r:id="rId64"/>
    <p:sldId id="478" r:id="rId65"/>
    <p:sldId id="479" r:id="rId66"/>
    <p:sldId id="480" r:id="rId67"/>
    <p:sldId id="481" r:id="rId68"/>
    <p:sldId id="482" r:id="rId69"/>
    <p:sldId id="483" r:id="rId70"/>
    <p:sldId id="484" r:id="rId71"/>
    <p:sldId id="485" r:id="rId72"/>
    <p:sldId id="486" r:id="rId73"/>
    <p:sldId id="487" r:id="rId74"/>
    <p:sldId id="488" r:id="rId7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94C"/>
    <a:srgbClr val="184077"/>
    <a:srgbClr val="2063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2" autoAdjust="0"/>
  </p:normalViewPr>
  <p:slideViewPr>
    <p:cSldViewPr>
      <p:cViewPr varScale="1">
        <p:scale>
          <a:sx n="62" d="100"/>
          <a:sy n="62" d="100"/>
        </p:scale>
        <p:origin x="138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CBBCEF-AAF1-441C-BA6C-36D8DBCBD64C}" type="datetimeFigureOut">
              <a:rPr lang="en-US" smtClean="0"/>
              <a:pPr/>
              <a:t>5/1/2020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DD5DC2-688B-4B4C-B9BD-1A003F54AB7C}" type="slidenum">
              <a:rPr lang="en-US" smtClean="0"/>
              <a:pPr/>
              <a:t>‹#›</a:t>
            </a:fld>
            <a:endParaRPr lang="en-US"/>
          </a:p>
        </p:txBody>
      </p:sp>
    </p:spTree>
    <p:extLst>
      <p:ext uri="{BB962C8B-B14F-4D97-AF65-F5344CB8AC3E}">
        <p14:creationId xmlns:p14="http://schemas.microsoft.com/office/powerpoint/2010/main" val="2304751989"/>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web:  </a:t>
            </a:r>
            <a:r>
              <a:rPr lang="en-US" dirty="0" err="1"/>
              <a:t>nginx</a:t>
            </a:r>
            <a:r>
              <a:rPr lang="en-US" dirty="0"/>
              <a:t> is a fast webserver, generally faster than Apache</a:t>
            </a:r>
          </a:p>
          <a:p>
            <a:r>
              <a:rPr lang="en-US" dirty="0"/>
              <a:t>Queue:  </a:t>
            </a:r>
            <a:r>
              <a:rPr lang="en-US" dirty="0" err="1"/>
              <a:t>Redis</a:t>
            </a:r>
            <a:r>
              <a:rPr lang="en-US" dirty="0"/>
              <a:t> = </a:t>
            </a:r>
            <a:r>
              <a:rPr lang="en-US" sz="1200" b="0" i="0" kern="1200" dirty="0">
                <a:solidFill>
                  <a:schemeClr val="tx1"/>
                </a:solidFill>
                <a:effectLst/>
                <a:latin typeface="+mn-lt"/>
                <a:ea typeface="+mn-ea"/>
                <a:cs typeface="+mn-cs"/>
              </a:rPr>
              <a:t>in-memory </a:t>
            </a:r>
            <a:r>
              <a:rPr lang="en-US" sz="1200" b="1" i="0" kern="1200" dirty="0">
                <a:solidFill>
                  <a:schemeClr val="tx1"/>
                </a:solidFill>
                <a:effectLst/>
                <a:latin typeface="+mn-lt"/>
                <a:ea typeface="+mn-ea"/>
                <a:cs typeface="+mn-cs"/>
              </a:rPr>
              <a:t>data structure store</a:t>
            </a:r>
            <a:r>
              <a:rPr lang="en-US" sz="1200" b="0" i="0" kern="1200" dirty="0">
                <a:solidFill>
                  <a:schemeClr val="tx1"/>
                </a:solidFill>
                <a:effectLst/>
                <a:latin typeface="+mn-lt"/>
                <a:ea typeface="+mn-ea"/>
                <a:cs typeface="+mn-cs"/>
              </a:rPr>
              <a:t>, used as a database, cache and message broker.</a:t>
            </a:r>
          </a:p>
          <a:p>
            <a:r>
              <a:rPr lang="en-US" sz="1200" b="0" i="0" kern="1200" dirty="0">
                <a:solidFill>
                  <a:schemeClr val="tx1"/>
                </a:solidFill>
                <a:effectLst/>
                <a:latin typeface="+mn-lt"/>
                <a:ea typeface="+mn-ea"/>
                <a:cs typeface="+mn-cs"/>
              </a:rPr>
              <a:t>Analytics DB:  Hadoop =    Hive = Hadoop based Database,  Thrift = </a:t>
            </a:r>
          </a:p>
          <a:p>
            <a:endParaRPr lang="en-US" dirty="0"/>
          </a:p>
        </p:txBody>
      </p:sp>
      <p:sp>
        <p:nvSpPr>
          <p:cNvPr id="4" name="Slide Number Placeholder 3"/>
          <p:cNvSpPr>
            <a:spLocks noGrp="1"/>
          </p:cNvSpPr>
          <p:nvPr>
            <p:ph type="sldNum" sz="quarter" idx="10"/>
          </p:nvPr>
        </p:nvSpPr>
        <p:spPr/>
        <p:txBody>
          <a:bodyPr/>
          <a:lstStyle/>
          <a:p>
            <a:fld id="{15ACE806-F18D-45F3-98DD-49B64CDE5DF3}" type="slidenum">
              <a:rPr lang="en-US" smtClean="0"/>
              <a:t>5</a:t>
            </a:fld>
            <a:endParaRPr lang="en-US"/>
          </a:p>
        </p:txBody>
      </p:sp>
    </p:spTree>
    <p:extLst>
      <p:ext uri="{BB962C8B-B14F-4D97-AF65-F5344CB8AC3E}">
        <p14:creationId xmlns:p14="http://schemas.microsoft.com/office/powerpoint/2010/main" val="2405381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60</a:t>
            </a:fld>
            <a:endParaRPr lang="en-US"/>
          </a:p>
        </p:txBody>
      </p:sp>
    </p:spTree>
    <p:extLst>
      <p:ext uri="{BB962C8B-B14F-4D97-AF65-F5344CB8AC3E}">
        <p14:creationId xmlns:p14="http://schemas.microsoft.com/office/powerpoint/2010/main" val="124200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61</a:t>
            </a:fld>
            <a:endParaRPr lang="en-US"/>
          </a:p>
        </p:txBody>
      </p:sp>
    </p:spTree>
    <p:extLst>
      <p:ext uri="{BB962C8B-B14F-4D97-AF65-F5344CB8AC3E}">
        <p14:creationId xmlns:p14="http://schemas.microsoft.com/office/powerpoint/2010/main" val="4209145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62</a:t>
            </a:fld>
            <a:endParaRPr lang="en-US"/>
          </a:p>
        </p:txBody>
      </p:sp>
    </p:spTree>
    <p:extLst>
      <p:ext uri="{BB962C8B-B14F-4D97-AF65-F5344CB8AC3E}">
        <p14:creationId xmlns:p14="http://schemas.microsoft.com/office/powerpoint/2010/main" val="5498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64</a:t>
            </a:fld>
            <a:endParaRPr lang="en-US"/>
          </a:p>
        </p:txBody>
      </p:sp>
    </p:spTree>
    <p:extLst>
      <p:ext uri="{BB962C8B-B14F-4D97-AF65-F5344CB8AC3E}">
        <p14:creationId xmlns:p14="http://schemas.microsoft.com/office/powerpoint/2010/main" val="325316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65</a:t>
            </a:fld>
            <a:endParaRPr lang="en-US"/>
          </a:p>
        </p:txBody>
      </p:sp>
    </p:spTree>
    <p:extLst>
      <p:ext uri="{BB962C8B-B14F-4D97-AF65-F5344CB8AC3E}">
        <p14:creationId xmlns:p14="http://schemas.microsoft.com/office/powerpoint/2010/main" val="1193699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66</a:t>
            </a:fld>
            <a:endParaRPr lang="en-US"/>
          </a:p>
        </p:txBody>
      </p:sp>
    </p:spTree>
    <p:extLst>
      <p:ext uri="{BB962C8B-B14F-4D97-AF65-F5344CB8AC3E}">
        <p14:creationId xmlns:p14="http://schemas.microsoft.com/office/powerpoint/2010/main" val="4144796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68</a:t>
            </a:fld>
            <a:endParaRPr lang="en-US"/>
          </a:p>
        </p:txBody>
      </p:sp>
    </p:spTree>
    <p:extLst>
      <p:ext uri="{BB962C8B-B14F-4D97-AF65-F5344CB8AC3E}">
        <p14:creationId xmlns:p14="http://schemas.microsoft.com/office/powerpoint/2010/main" val="319160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70</a:t>
            </a:fld>
            <a:endParaRPr lang="en-US"/>
          </a:p>
        </p:txBody>
      </p:sp>
    </p:spTree>
    <p:extLst>
      <p:ext uri="{BB962C8B-B14F-4D97-AF65-F5344CB8AC3E}">
        <p14:creationId xmlns:p14="http://schemas.microsoft.com/office/powerpoint/2010/main" val="347409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71</a:t>
            </a:fld>
            <a:endParaRPr lang="en-US"/>
          </a:p>
        </p:txBody>
      </p:sp>
    </p:spTree>
    <p:extLst>
      <p:ext uri="{BB962C8B-B14F-4D97-AF65-F5344CB8AC3E}">
        <p14:creationId xmlns:p14="http://schemas.microsoft.com/office/powerpoint/2010/main" val="326929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73</a:t>
            </a:fld>
            <a:endParaRPr lang="en-US"/>
          </a:p>
        </p:txBody>
      </p:sp>
    </p:spTree>
    <p:extLst>
      <p:ext uri="{BB962C8B-B14F-4D97-AF65-F5344CB8AC3E}">
        <p14:creationId xmlns:p14="http://schemas.microsoft.com/office/powerpoint/2010/main" val="166752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web:  </a:t>
            </a:r>
            <a:r>
              <a:rPr lang="en-US" dirty="0" err="1"/>
              <a:t>nginx</a:t>
            </a:r>
            <a:r>
              <a:rPr lang="en-US" dirty="0"/>
              <a:t> is a fast webserver, generally faster than Apache</a:t>
            </a:r>
          </a:p>
          <a:p>
            <a:r>
              <a:rPr lang="en-US" dirty="0"/>
              <a:t>Queue:  </a:t>
            </a:r>
            <a:r>
              <a:rPr lang="en-US" dirty="0" err="1"/>
              <a:t>Redis</a:t>
            </a:r>
            <a:r>
              <a:rPr lang="en-US" dirty="0"/>
              <a:t> = </a:t>
            </a:r>
            <a:r>
              <a:rPr lang="en-US" sz="1200" b="0" i="0" kern="1200" dirty="0">
                <a:solidFill>
                  <a:schemeClr val="tx1"/>
                </a:solidFill>
                <a:effectLst/>
                <a:latin typeface="+mn-lt"/>
                <a:ea typeface="+mn-ea"/>
                <a:cs typeface="+mn-cs"/>
              </a:rPr>
              <a:t>in-memory </a:t>
            </a:r>
            <a:r>
              <a:rPr lang="en-US" sz="1200" b="1" i="0" kern="1200" dirty="0">
                <a:solidFill>
                  <a:schemeClr val="tx1"/>
                </a:solidFill>
                <a:effectLst/>
                <a:latin typeface="+mn-lt"/>
                <a:ea typeface="+mn-ea"/>
                <a:cs typeface="+mn-cs"/>
              </a:rPr>
              <a:t>data structure store</a:t>
            </a:r>
            <a:r>
              <a:rPr lang="en-US" sz="1200" b="0" i="0" kern="1200" dirty="0">
                <a:solidFill>
                  <a:schemeClr val="tx1"/>
                </a:solidFill>
                <a:effectLst/>
                <a:latin typeface="+mn-lt"/>
                <a:ea typeface="+mn-ea"/>
                <a:cs typeface="+mn-cs"/>
              </a:rPr>
              <a:t>, used as a database, cache and message broker.</a:t>
            </a:r>
          </a:p>
          <a:p>
            <a:r>
              <a:rPr lang="en-US" sz="1200" b="0" i="0" kern="1200" dirty="0">
                <a:solidFill>
                  <a:schemeClr val="tx1"/>
                </a:solidFill>
                <a:effectLst/>
                <a:latin typeface="+mn-lt"/>
                <a:ea typeface="+mn-ea"/>
                <a:cs typeface="+mn-cs"/>
              </a:rPr>
              <a:t>Analytics DB:  Hadoop =    Hive = Hadoop based Database,  Thrift = </a:t>
            </a:r>
          </a:p>
          <a:p>
            <a:endParaRPr lang="en-US" dirty="0"/>
          </a:p>
        </p:txBody>
      </p:sp>
      <p:sp>
        <p:nvSpPr>
          <p:cNvPr id="4" name="Slide Number Placeholder 3"/>
          <p:cNvSpPr>
            <a:spLocks noGrp="1"/>
          </p:cNvSpPr>
          <p:nvPr>
            <p:ph type="sldNum" sz="quarter" idx="10"/>
          </p:nvPr>
        </p:nvSpPr>
        <p:spPr/>
        <p:txBody>
          <a:bodyPr/>
          <a:lstStyle/>
          <a:p>
            <a:fld id="{15ACE806-F18D-45F3-98DD-49B64CDE5DF3}" type="slidenum">
              <a:rPr lang="en-US" smtClean="0"/>
              <a:t>8</a:t>
            </a:fld>
            <a:endParaRPr lang="en-US"/>
          </a:p>
        </p:txBody>
      </p:sp>
    </p:spTree>
    <p:extLst>
      <p:ext uri="{BB962C8B-B14F-4D97-AF65-F5344CB8AC3E}">
        <p14:creationId xmlns:p14="http://schemas.microsoft.com/office/powerpoint/2010/main" val="4259061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74</a:t>
            </a:fld>
            <a:endParaRPr lang="en-US"/>
          </a:p>
        </p:txBody>
      </p:sp>
    </p:spTree>
    <p:extLst>
      <p:ext uri="{BB962C8B-B14F-4D97-AF65-F5344CB8AC3E}">
        <p14:creationId xmlns:p14="http://schemas.microsoft.com/office/powerpoint/2010/main" val="78974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18</a:t>
            </a:fld>
            <a:endParaRPr lang="en-US"/>
          </a:p>
        </p:txBody>
      </p:sp>
    </p:spTree>
    <p:extLst>
      <p:ext uri="{BB962C8B-B14F-4D97-AF65-F5344CB8AC3E}">
        <p14:creationId xmlns:p14="http://schemas.microsoft.com/office/powerpoint/2010/main" val="86140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52</a:t>
            </a:fld>
            <a:endParaRPr lang="en-US"/>
          </a:p>
        </p:txBody>
      </p:sp>
    </p:spTree>
    <p:extLst>
      <p:ext uri="{BB962C8B-B14F-4D97-AF65-F5344CB8AC3E}">
        <p14:creationId xmlns:p14="http://schemas.microsoft.com/office/powerpoint/2010/main" val="69966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53</a:t>
            </a:fld>
            <a:endParaRPr lang="en-US"/>
          </a:p>
        </p:txBody>
      </p:sp>
    </p:spTree>
    <p:extLst>
      <p:ext uri="{BB962C8B-B14F-4D97-AF65-F5344CB8AC3E}">
        <p14:creationId xmlns:p14="http://schemas.microsoft.com/office/powerpoint/2010/main" val="11872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54</a:t>
            </a:fld>
            <a:endParaRPr lang="en-US"/>
          </a:p>
        </p:txBody>
      </p:sp>
    </p:spTree>
    <p:extLst>
      <p:ext uri="{BB962C8B-B14F-4D97-AF65-F5344CB8AC3E}">
        <p14:creationId xmlns:p14="http://schemas.microsoft.com/office/powerpoint/2010/main" val="924224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55</a:t>
            </a:fld>
            <a:endParaRPr lang="en-US"/>
          </a:p>
        </p:txBody>
      </p:sp>
    </p:spTree>
    <p:extLst>
      <p:ext uri="{BB962C8B-B14F-4D97-AF65-F5344CB8AC3E}">
        <p14:creationId xmlns:p14="http://schemas.microsoft.com/office/powerpoint/2010/main" val="185632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56</a:t>
            </a:fld>
            <a:endParaRPr lang="en-US"/>
          </a:p>
        </p:txBody>
      </p:sp>
    </p:spTree>
    <p:extLst>
      <p:ext uri="{BB962C8B-B14F-4D97-AF65-F5344CB8AC3E}">
        <p14:creationId xmlns:p14="http://schemas.microsoft.com/office/powerpoint/2010/main" val="87601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DD5DC2-688B-4B4C-B9BD-1A003F54AB7C}" type="slidenum">
              <a:rPr lang="en-US" smtClean="0"/>
              <a:pPr/>
              <a:t>57</a:t>
            </a:fld>
            <a:endParaRPr lang="en-US"/>
          </a:p>
        </p:txBody>
      </p:sp>
    </p:spTree>
    <p:extLst>
      <p:ext uri="{BB962C8B-B14F-4D97-AF65-F5344CB8AC3E}">
        <p14:creationId xmlns:p14="http://schemas.microsoft.com/office/powerpoint/2010/main" val="1271806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txBox="1">
            <a:spLocks/>
          </p:cNvSpPr>
          <p:nvPr userDrawn="1"/>
        </p:nvSpPr>
        <p:spPr>
          <a:xfrm>
            <a:off x="7086600" y="6324600"/>
            <a:ext cx="1981200" cy="457200"/>
          </a:xfrm>
          <a:prstGeom prst="rect">
            <a:avLst/>
          </a:prstGeom>
        </p:spPr>
        <p:txBody>
          <a:bodyPr vert="horz" wrap="square" lIns="0" tIns="0" rIns="0" bIns="0" rtlCol="0" anchor="t">
            <a:noAutofit/>
          </a:bodyPr>
          <a:lstStyle/>
          <a:p>
            <a:pPr marL="0" marR="0" lvl="0" indent="0" algn="r" defTabSz="91429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50" normalizeH="0" baseline="0" noProof="0" dirty="0" smtClean="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rPr>
              <a:t>Srinivasan S Iyer</a:t>
            </a:r>
          </a:p>
          <a:p>
            <a:pPr marL="0" marR="0" lvl="0" indent="0" algn="r" defTabSz="91429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50" normalizeH="0" baseline="0" noProof="0" dirty="0" smtClean="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rPr>
              <a:t>vasanraje@gmail.com</a:t>
            </a:r>
            <a:endParaRPr kumimoji="0" lang="en-US" sz="1600" b="0" i="0" u="none" strike="noStrike" kern="1200" cap="none" spc="-150" normalizeH="0" baseline="0" noProof="0" dirty="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7" indent="0" algn="ctr">
              <a:buNone/>
              <a:defRPr>
                <a:solidFill>
                  <a:schemeClr val="tx1">
                    <a:tint val="75000"/>
                  </a:schemeClr>
                </a:solidFill>
              </a:defRPr>
            </a:lvl6pPr>
            <a:lvl7pPr marL="2742870" indent="0" algn="ctr">
              <a:buNone/>
              <a:defRPr>
                <a:solidFill>
                  <a:schemeClr val="tx1">
                    <a:tint val="75000"/>
                  </a:schemeClr>
                </a:solidFill>
              </a:defRPr>
            </a:lvl7pPr>
            <a:lvl8pPr marL="3200016" indent="0" algn="ctr">
              <a:buNone/>
              <a:defRPr>
                <a:solidFill>
                  <a:schemeClr val="tx1">
                    <a:tint val="75000"/>
                  </a:schemeClr>
                </a:solidFill>
              </a:defRPr>
            </a:lvl8pPr>
            <a:lvl9pPr marL="365716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51" y="2355851"/>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
        <p:nvSpPr>
          <p:cNvPr id="5" name="Rectangle 4"/>
          <p:cNvSpPr/>
          <p:nvPr userDrawn="1"/>
        </p:nvSpPr>
        <p:spPr>
          <a:xfrm>
            <a:off x="4191000" y="6488668"/>
            <a:ext cx="915635" cy="369332"/>
          </a:xfrm>
          <a:prstGeom prst="rect">
            <a:avLst/>
          </a:prstGeom>
        </p:spPr>
        <p:txBody>
          <a:bodyPr wrap="none">
            <a:spAutoFit/>
          </a:bodyPr>
          <a:lstStyle/>
          <a:p>
            <a:fld id="{2EFEECD7-B763-45B1-947F-9F86DDD1EF68}" type="slidenum">
              <a:rPr lang="en-US" smtClean="0"/>
              <a:pPr/>
              <a:t>‹#›</a:t>
            </a:fld>
            <a:r>
              <a:rPr lang="en-US" dirty="0" smtClean="0"/>
              <a:t> of 4</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1809726"/>
          </a:xfrm>
        </p:spPr>
        <p:txBody>
          <a:bodyPr/>
          <a:lstStyle>
            <a:lvl1pPr>
              <a:lnSpc>
                <a:spcPct val="90000"/>
              </a:lnSpc>
              <a:defRPr sz="2800"/>
            </a:lvl1pPr>
            <a:lvl2pPr>
              <a:lnSpc>
                <a:spcPct val="90000"/>
              </a:lnSpc>
              <a:defRPr sz="2400"/>
            </a:lvl2pPr>
            <a:lvl3pPr>
              <a:lnSpc>
                <a:spcPct val="90000"/>
              </a:lnSpc>
              <a:defRPr sz="2000"/>
            </a:lvl3pPr>
            <a:lvl4pPr>
              <a:lnSpc>
                <a:spcPct val="90000"/>
              </a:lnSpc>
              <a:defRPr sz="2000"/>
            </a:lvl4pPr>
            <a:lvl5pPr>
              <a:lnSpc>
                <a:spcPct val="90000"/>
              </a:lnSpc>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2133600" y="6411595"/>
            <a:ext cx="5181600" cy="369332"/>
          </a:xfrm>
          <a:prstGeom prst="rect">
            <a:avLst/>
          </a:prstGeom>
          <a:noFill/>
        </p:spPr>
        <p:txBody>
          <a:bodyPr wrap="square" rtlCol="0">
            <a:spAutoFit/>
          </a:bodyPr>
          <a:lstStyle/>
          <a:p>
            <a:r>
              <a:rPr lang="en-US" b="0" cap="none" spc="0" dirty="0" smtClean="0">
                <a:ln w="0"/>
                <a:solidFill>
                  <a:schemeClr val="accent1"/>
                </a:solidFill>
                <a:effectLst>
                  <a:outerShdw blurRad="38100" dist="25400" dir="5400000" algn="ctr" rotWithShape="0">
                    <a:srgbClr val="6E747A">
                      <a:alpha val="43000"/>
                    </a:srgbClr>
                  </a:outerShdw>
                </a:effectLst>
              </a:rPr>
              <a:t>System</a:t>
            </a:r>
            <a:r>
              <a:rPr lang="en-US" b="0" cap="none" spc="0" baseline="0" dirty="0" smtClean="0">
                <a:ln w="0"/>
                <a:solidFill>
                  <a:schemeClr val="accent1"/>
                </a:solidFill>
                <a:effectLst>
                  <a:outerShdw blurRad="38100" dist="25400" dir="5400000" algn="ctr" rotWithShape="0">
                    <a:srgbClr val="6E747A">
                      <a:alpha val="43000"/>
                    </a:srgbClr>
                  </a:outerShdw>
                </a:effectLst>
              </a:rPr>
              <a:t> Architecture and Design Workshop</a:t>
            </a:r>
            <a:endParaRPr lang="en-IN"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4"/>
            <a:ext cx="4114800" cy="2153153"/>
          </a:xfrm>
        </p:spPr>
        <p:txBody>
          <a:bodyPr/>
          <a:lstStyle>
            <a:lvl1pPr marL="339948" indent="-339948">
              <a:lnSpc>
                <a:spcPct val="90000"/>
              </a:lnSpc>
              <a:defRPr sz="2800"/>
            </a:lvl1pPr>
            <a:lvl2pPr marL="673284" indent="-325398">
              <a:lnSpc>
                <a:spcPct val="90000"/>
              </a:lnSpc>
              <a:defRPr sz="2400"/>
            </a:lvl2pPr>
            <a:lvl3pPr marL="953709" indent="-288362">
              <a:lnSpc>
                <a:spcPct val="90000"/>
              </a:lnSpc>
              <a:defRPr sz="2000"/>
            </a:lvl3pPr>
            <a:lvl4pPr marL="1227520" indent="-273811">
              <a:lnSpc>
                <a:spcPct val="90000"/>
              </a:lnSpc>
              <a:defRPr sz="1800"/>
            </a:lvl4pPr>
            <a:lvl5pPr marL="1515880" indent="-280424">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4"/>
            <a:ext cx="4114800" cy="2153153"/>
          </a:xfrm>
        </p:spPr>
        <p:txBody>
          <a:bodyPr/>
          <a:lstStyle>
            <a:lvl1pPr marL="347886" indent="-347886">
              <a:lnSpc>
                <a:spcPct val="90000"/>
              </a:lnSpc>
              <a:defRPr sz="2800"/>
            </a:lvl1pPr>
            <a:lvl2pPr marL="673284" indent="-339948">
              <a:lnSpc>
                <a:spcPct val="90000"/>
              </a:lnSpc>
              <a:defRPr sz="2400"/>
            </a:lvl2pPr>
            <a:lvl3pPr marL="961645" indent="-302912">
              <a:lnSpc>
                <a:spcPct val="90000"/>
              </a:lnSpc>
              <a:defRPr sz="2000"/>
            </a:lvl3pPr>
            <a:lvl4pPr marL="1227520" indent="-265874">
              <a:lnSpc>
                <a:spcPct val="90000"/>
              </a:lnSpc>
              <a:defRPr sz="1800"/>
            </a:lvl4pPr>
            <a:lvl5pPr marL="1515880" indent="-27381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3" descr="C:\Program Files\Microsoft Resource DVD Artwork\DVD_ART\BoxShots_Logos\MICROSOFT\Microsoft logo and tagline.png"/>
          <p:cNvPicPr>
            <a:picLocks noChangeAspect="1" noChangeArrowheads="1"/>
          </p:cNvPicPr>
          <p:nvPr/>
        </p:nvPicPr>
        <p:blipFill>
          <a:blip r:embed="rId2" cstate="print"/>
          <a:srcRect r="25734" b="41261"/>
          <a:stretch>
            <a:fillRect/>
          </a:stretch>
        </p:blipFill>
        <p:spPr bwMode="auto">
          <a:xfrm>
            <a:off x="7872680" y="84669"/>
            <a:ext cx="996156" cy="169333"/>
          </a:xfrm>
          <a:prstGeom prst="rect">
            <a:avLst/>
          </a:prstGeom>
          <a:noFill/>
          <a:ln w="9525">
            <a:noFill/>
            <a:miter lim="800000"/>
            <a:headEnd/>
            <a:tailEnd/>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7" indent="0">
              <a:buNone/>
              <a:defRPr sz="1600" b="1"/>
            </a:lvl6pPr>
            <a:lvl7pPr marL="2742870" indent="0">
              <a:buNone/>
              <a:defRPr sz="1600" b="1"/>
            </a:lvl7pPr>
            <a:lvl8pPr marL="3200016" indent="0">
              <a:buNone/>
              <a:defRPr sz="1600" b="1"/>
            </a:lvl8pPr>
            <a:lvl9pPr marL="365716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859483"/>
          </a:xfrm>
        </p:spPr>
        <p:txBody>
          <a:bodyPr/>
          <a:lstStyle>
            <a:lvl1pPr marL="281748" indent="-281748">
              <a:defRPr sz="2300"/>
            </a:lvl1pPr>
            <a:lvl2pPr marL="562173" indent="-265874">
              <a:defRPr sz="2000"/>
            </a:lvl2pPr>
            <a:lvl3pPr marL="813497" indent="-243387">
              <a:defRPr sz="1800"/>
            </a:lvl3pPr>
            <a:lvl4pPr marL="1050270" indent="-228838">
              <a:defRPr sz="1700"/>
            </a:lvl4pPr>
            <a:lvl5pPr marL="1279108" indent="-206350">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3" y="1411553"/>
            <a:ext cx="4117019" cy="692498"/>
          </a:xfrm>
        </p:spPr>
        <p:txBody>
          <a:bodyPr anchor="b"/>
          <a:lstStyle>
            <a:lvl1pPr marL="0" indent="0">
              <a:lnSpc>
                <a:spcPct val="90000"/>
              </a:lnSpc>
              <a:spcBef>
                <a:spcPts val="0"/>
              </a:spcBef>
              <a:buNone/>
              <a:defRPr sz="2500" b="1"/>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7" indent="0">
              <a:buNone/>
              <a:defRPr sz="1600" b="1"/>
            </a:lvl6pPr>
            <a:lvl7pPr marL="2742870" indent="0">
              <a:buNone/>
              <a:defRPr sz="1600" b="1"/>
            </a:lvl7pPr>
            <a:lvl8pPr marL="3200016" indent="0">
              <a:buNone/>
              <a:defRPr sz="1600" b="1"/>
            </a:lvl8pPr>
            <a:lvl9pPr marL="365716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859483"/>
          </a:xfrm>
        </p:spPr>
        <p:txBody>
          <a:bodyPr/>
          <a:lstStyle>
            <a:lvl1pPr marL="296297" indent="-296297">
              <a:defRPr sz="2300"/>
            </a:lvl1pPr>
            <a:lvl2pPr marL="570109" indent="-273811">
              <a:defRPr sz="2000"/>
            </a:lvl2pPr>
            <a:lvl3pPr marL="821433" indent="-244710">
              <a:defRPr sz="1800"/>
            </a:lvl3pPr>
            <a:lvl4pPr marL="1050270" indent="-236775">
              <a:defRPr sz="1700"/>
            </a:lvl4pPr>
            <a:lvl5pPr marL="1279108" indent="-220901">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8597663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7"/>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txBox="1">
            <a:spLocks/>
          </p:cNvSpPr>
          <p:nvPr userDrawn="1"/>
        </p:nvSpPr>
        <p:spPr>
          <a:xfrm>
            <a:off x="7086600" y="6324600"/>
            <a:ext cx="1981200" cy="457200"/>
          </a:xfrm>
          <a:prstGeom prst="rect">
            <a:avLst/>
          </a:prstGeom>
        </p:spPr>
        <p:txBody>
          <a:bodyPr vert="horz" wrap="square" lIns="0" tIns="0" rIns="0" bIns="0" rtlCol="0" anchor="t">
            <a:noAutofit/>
          </a:bodyPr>
          <a:lstStyle/>
          <a:p>
            <a:pPr marL="0" marR="0" lvl="0" indent="0" algn="r" defTabSz="91429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50" normalizeH="0" baseline="0" noProof="0" dirty="0" smtClean="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rPr>
              <a:t>Srinivasan S Iyer</a:t>
            </a:r>
          </a:p>
          <a:p>
            <a:pPr marL="0" marR="0" lvl="0" indent="0" algn="r" defTabSz="91429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50" normalizeH="0" baseline="0" noProof="0" dirty="0" smtClean="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rPr>
              <a:t>vasanraje@gmail.com</a:t>
            </a:r>
            <a:endParaRPr kumimoji="0" lang="en-US" sz="1600" b="0" i="0" u="none" strike="noStrike" kern="1200" cap="none" spc="-150" normalizeH="0" baseline="0" noProof="0" dirty="0">
              <a:ln w="3175">
                <a:noFill/>
              </a:ln>
              <a:solidFill>
                <a:srgbClr val="00B050"/>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Lst>
  <p:transition>
    <p:fade/>
  </p:transition>
  <p:hf hdr="0" ftr="0" dt="0"/>
  <p:txStyles>
    <p:titleStyle>
      <a:lvl1pPr algn="l" defTabSz="914290"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96843" indent="-396843" algn="l" defTabSz="914290" rtl="0" eaLnBrk="1" latinLnBrk="0" hangingPunct="1">
        <a:lnSpc>
          <a:spcPct val="90000"/>
        </a:lnSpc>
        <a:spcBef>
          <a:spcPct val="20000"/>
        </a:spcBef>
        <a:buFontTx/>
        <a:buBlip>
          <a:blip r:embed="rId10"/>
        </a:buBlip>
        <a:defRPr sz="3200" kern="1200">
          <a:solidFill>
            <a:schemeClr val="tx1"/>
          </a:solidFill>
          <a:latin typeface="+mn-lt"/>
          <a:ea typeface="+mn-ea"/>
          <a:cs typeface="+mn-cs"/>
        </a:defRPr>
      </a:lvl1pPr>
      <a:lvl2pPr marL="914327" indent="-396843" algn="l" defTabSz="914290" rtl="0" eaLnBrk="1" latinLnBrk="0" hangingPunct="1">
        <a:lnSpc>
          <a:spcPct val="90000"/>
        </a:lnSpc>
        <a:spcBef>
          <a:spcPct val="20000"/>
        </a:spcBef>
        <a:buFontTx/>
        <a:buBlip>
          <a:blip r:embed="rId11"/>
        </a:buBlip>
        <a:defRPr sz="2800" kern="1200">
          <a:solidFill>
            <a:schemeClr val="tx1"/>
          </a:solidFill>
          <a:latin typeface="+mn-lt"/>
          <a:ea typeface="+mn-ea"/>
          <a:cs typeface="+mn-cs"/>
        </a:defRPr>
      </a:lvl2pPr>
      <a:lvl3pPr marL="1258788" indent="-344461" algn="l" defTabSz="914290" rtl="0" eaLnBrk="1" latinLnBrk="0" hangingPunct="1">
        <a:lnSpc>
          <a:spcPct val="90000"/>
        </a:lnSpc>
        <a:spcBef>
          <a:spcPct val="20000"/>
        </a:spcBef>
        <a:buFontTx/>
        <a:buBlip>
          <a:blip r:embed="rId11"/>
        </a:buBlip>
        <a:defRPr sz="2400" kern="1200">
          <a:solidFill>
            <a:schemeClr val="tx1"/>
          </a:solidFill>
          <a:latin typeface="+mn-lt"/>
          <a:ea typeface="+mn-ea"/>
          <a:cs typeface="+mn-cs"/>
        </a:defRPr>
      </a:lvl3pPr>
      <a:lvl4pPr marL="1604835" indent="-346047" algn="l" defTabSz="914290" rtl="0" eaLnBrk="1" latinLnBrk="0" hangingPunct="1">
        <a:lnSpc>
          <a:spcPct val="90000"/>
        </a:lnSpc>
        <a:spcBef>
          <a:spcPct val="20000"/>
        </a:spcBef>
        <a:buFontTx/>
        <a:buBlip>
          <a:blip r:embed="rId11"/>
        </a:buBlip>
        <a:defRPr sz="2400" kern="1200">
          <a:solidFill>
            <a:schemeClr val="tx1"/>
          </a:solidFill>
          <a:latin typeface="+mn-lt"/>
          <a:ea typeface="+mn-ea"/>
          <a:cs typeface="+mn-cs"/>
        </a:defRPr>
      </a:lvl4pPr>
      <a:lvl5pPr marL="1941358" indent="-336523" algn="l" defTabSz="914290" rtl="0" eaLnBrk="1" latinLnBrk="0" hangingPunct="1">
        <a:lnSpc>
          <a:spcPct val="90000"/>
        </a:lnSpc>
        <a:spcBef>
          <a:spcPct val="20000"/>
        </a:spcBef>
        <a:buFontTx/>
        <a:buBlip>
          <a:blip r:embed="rId11"/>
        </a:buBlip>
        <a:defRPr sz="2400" kern="1200">
          <a:solidFill>
            <a:schemeClr val="tx1"/>
          </a:solidFill>
          <a:latin typeface="+mn-lt"/>
          <a:ea typeface="+mn-ea"/>
          <a:cs typeface="+mn-cs"/>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7" algn="l" defTabSz="914290" rtl="0" eaLnBrk="1" latinLnBrk="0" hangingPunct="1">
        <a:defRPr sz="1800" kern="1200">
          <a:solidFill>
            <a:schemeClr val="tx1"/>
          </a:solidFill>
          <a:latin typeface="+mn-lt"/>
          <a:ea typeface="+mn-ea"/>
          <a:cs typeface="+mn-cs"/>
        </a:defRPr>
      </a:lvl6pPr>
      <a:lvl7pPr marL="2742870"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2" algn="l" defTabSz="9142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pache_Thrift#cite_note-2" TargetMode="External"/><Relationship Id="rId7" Type="http://schemas.openxmlformats.org/officeDocument/2006/relationships/image" Target="../media/image9.png"/><Relationship Id="rId2" Type="http://schemas.openxmlformats.org/officeDocument/2006/relationships/hyperlink" Target="https://en.wikipedia.org/wiki/Service_(systems_architecture)" TargetMode="Externa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s://en.wikipedia.org/wiki/Facebook" TargetMode="External"/><Relationship Id="rId4" Type="http://schemas.openxmlformats.org/officeDocument/2006/relationships/hyperlink" Target="https://en.wikipedia.org/wiki/Remote_procedure_cal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351687"/>
          </a:xfrm>
        </p:spPr>
        <p:txBody>
          <a:bodyPr/>
          <a:lstStyle/>
          <a:p>
            <a:pPr algn="ctr"/>
            <a:r>
              <a:rPr sz="5400" dirty="0" smtClean="0">
                <a:latin typeface="Arial" pitchFamily="34" charset="0"/>
                <a:cs typeface="Arial" pitchFamily="34" charset="0"/>
              </a:rPr>
              <a:t>Containerization</a:t>
            </a:r>
            <a:br>
              <a:rPr sz="5400" dirty="0" smtClean="0">
                <a:latin typeface="Arial" pitchFamily="34" charset="0"/>
                <a:cs typeface="Arial" pitchFamily="34" charset="0"/>
              </a:rPr>
            </a:br>
            <a:r>
              <a:rPr lang="en-US" sz="5400" dirty="0">
                <a:latin typeface="Arial" pitchFamily="34" charset="0"/>
                <a:cs typeface="Arial" pitchFamily="34" charset="0"/>
              </a:rPr>
              <a:t>&amp;</a:t>
            </a:r>
            <a:r>
              <a:rPr sz="5400" dirty="0" smtClean="0">
                <a:latin typeface="Arial" pitchFamily="34" charset="0"/>
                <a:cs typeface="Arial" pitchFamily="34" charset="0"/>
              </a:rPr>
              <a:t/>
            </a:r>
            <a:br>
              <a:rPr sz="5400" dirty="0" smtClean="0">
                <a:latin typeface="Arial" pitchFamily="34" charset="0"/>
                <a:cs typeface="Arial" pitchFamily="34" charset="0"/>
              </a:rPr>
            </a:br>
            <a:r>
              <a:rPr sz="5400" dirty="0" err="1" smtClean="0">
                <a:latin typeface="Arial" pitchFamily="34" charset="0"/>
                <a:cs typeface="Arial" pitchFamily="34" charset="0"/>
              </a:rPr>
              <a:t>Docker</a:t>
            </a:r>
            <a:r>
              <a:rPr sz="5400" dirty="0" smtClean="0">
                <a:latin typeface="Arial" pitchFamily="34" charset="0"/>
                <a:cs typeface="Arial" pitchFamily="34" charset="0"/>
              </a:rPr>
              <a:t> Fundamentals</a:t>
            </a: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
        <p:nvSpPr>
          <p:cNvPr id="3" name="Title 1"/>
          <p:cNvSpPr txBox="1">
            <a:spLocks/>
          </p:cNvSpPr>
          <p:nvPr/>
        </p:nvSpPr>
        <p:spPr>
          <a:xfrm>
            <a:off x="4800600" y="5257800"/>
            <a:ext cx="4038600" cy="685800"/>
          </a:xfrm>
          <a:prstGeom prst="rect">
            <a:avLst/>
          </a:prstGeom>
        </p:spPr>
        <p:txBody>
          <a:bodyPr vert="horz" wrap="square" lIns="0" tIns="0" rIns="0" bIns="0" rtlCol="0" anchor="t">
            <a:noAutofit/>
          </a:bodyPr>
          <a:lstStyle/>
          <a:p>
            <a:pPr marL="0" marR="0" lvl="0" indent="0" algn="ctr" defTabSz="91429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smtClean="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rPr>
              <a:t>Srinivasan S Iyer</a:t>
            </a:r>
            <a:endParaRPr kumimoji="0" lang="en-US" sz="4000" b="0" i="0" u="none" strike="noStrike" kern="1200" cap="none" spc="-150" normalizeH="0" baseline="0" noProof="0" dirty="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Something called a CONTAINER ----which is the business Docker has created.</a:t>
            </a:r>
          </a:p>
        </p:txBody>
      </p:sp>
      <p:sp>
        <p:nvSpPr>
          <p:cNvPr id="3" name="Title 2"/>
          <p:cNvSpPr>
            <a:spLocks noGrp="1"/>
          </p:cNvSpPr>
          <p:nvPr>
            <p:ph type="title"/>
          </p:nvPr>
        </p:nvSpPr>
        <p:spPr/>
        <p:txBody>
          <a:bodyPr/>
          <a:lstStyle/>
          <a:p>
            <a:r>
              <a:rPr lang="en-US" dirty="0"/>
              <a:t>THE ANSWER</a:t>
            </a:r>
          </a:p>
        </p:txBody>
      </p:sp>
    </p:spTree>
    <p:extLst>
      <p:ext uri="{BB962C8B-B14F-4D97-AF65-F5344CB8AC3E}">
        <p14:creationId xmlns:p14="http://schemas.microsoft.com/office/powerpoint/2010/main" val="14008538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Virtualization </a:t>
            </a:r>
            <a:r>
              <a:rPr lang="en-US" dirty="0" err="1" smtClean="0"/>
              <a:t>vs</a:t>
            </a:r>
            <a:r>
              <a:rPr lang="en-US" dirty="0" smtClean="0"/>
              <a:t> Containerization</a:t>
            </a:r>
            <a:endParaRPr lang="en-US" dirty="0"/>
          </a:p>
        </p:txBody>
      </p:sp>
      <p:pic>
        <p:nvPicPr>
          <p:cNvPr id="5" name="Picture 4"/>
          <p:cNvPicPr>
            <a:picLocks noChangeAspect="1"/>
          </p:cNvPicPr>
          <p:nvPr/>
        </p:nvPicPr>
        <p:blipFill>
          <a:blip r:embed="rId2"/>
          <a:stretch>
            <a:fillRect/>
          </a:stretch>
        </p:blipFill>
        <p:spPr>
          <a:xfrm>
            <a:off x="1676400" y="1843087"/>
            <a:ext cx="5791200" cy="3171825"/>
          </a:xfrm>
          <a:prstGeom prst="rect">
            <a:avLst/>
          </a:prstGeom>
        </p:spPr>
      </p:pic>
    </p:spTree>
    <p:extLst>
      <p:ext uri="{BB962C8B-B14F-4D97-AF65-F5344CB8AC3E}">
        <p14:creationId xmlns:p14="http://schemas.microsoft.com/office/powerpoint/2010/main" val="28061596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Virtualization </a:t>
            </a:r>
            <a:r>
              <a:rPr lang="en-US" dirty="0" err="1" smtClean="0"/>
              <a:t>vs</a:t>
            </a:r>
            <a:r>
              <a:rPr lang="en-US" dirty="0" smtClean="0"/>
              <a:t> Containerization</a:t>
            </a:r>
            <a:endParaRPr lang="en-US" dirty="0"/>
          </a:p>
        </p:txBody>
      </p:sp>
      <p:pic>
        <p:nvPicPr>
          <p:cNvPr id="2" name="Picture 1"/>
          <p:cNvPicPr>
            <a:picLocks noChangeAspect="1"/>
          </p:cNvPicPr>
          <p:nvPr/>
        </p:nvPicPr>
        <p:blipFill>
          <a:blip r:embed="rId2"/>
          <a:stretch>
            <a:fillRect/>
          </a:stretch>
        </p:blipFill>
        <p:spPr>
          <a:xfrm>
            <a:off x="1219200" y="1676400"/>
            <a:ext cx="6966966" cy="3905250"/>
          </a:xfrm>
          <a:prstGeom prst="rect">
            <a:avLst/>
          </a:prstGeom>
        </p:spPr>
      </p:pic>
    </p:spTree>
    <p:extLst>
      <p:ext uri="{BB962C8B-B14F-4D97-AF65-F5344CB8AC3E}">
        <p14:creationId xmlns:p14="http://schemas.microsoft.com/office/powerpoint/2010/main" val="3319602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Virtualization </a:t>
            </a:r>
            <a:r>
              <a:rPr lang="en-US" dirty="0" err="1" smtClean="0"/>
              <a:t>vs</a:t>
            </a:r>
            <a:r>
              <a:rPr lang="en-US" dirty="0" smtClean="0"/>
              <a:t> Containerization</a:t>
            </a:r>
            <a:endParaRPr lang="en-US" dirty="0"/>
          </a:p>
        </p:txBody>
      </p:sp>
      <p:pic>
        <p:nvPicPr>
          <p:cNvPr id="4" name="Picture 3"/>
          <p:cNvPicPr>
            <a:picLocks noChangeAspect="1"/>
          </p:cNvPicPr>
          <p:nvPr/>
        </p:nvPicPr>
        <p:blipFill>
          <a:blip r:embed="rId2"/>
          <a:stretch>
            <a:fillRect/>
          </a:stretch>
        </p:blipFill>
        <p:spPr>
          <a:xfrm>
            <a:off x="685800" y="1219200"/>
            <a:ext cx="7419975" cy="4962525"/>
          </a:xfrm>
          <a:prstGeom prst="rect">
            <a:avLst/>
          </a:prstGeom>
        </p:spPr>
      </p:pic>
    </p:spTree>
    <p:extLst>
      <p:ext uri="{BB962C8B-B14F-4D97-AF65-F5344CB8AC3E}">
        <p14:creationId xmlns:p14="http://schemas.microsoft.com/office/powerpoint/2010/main" val="23262382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318" y="228600"/>
            <a:ext cx="8382000" cy="1674812"/>
          </a:xfrm>
        </p:spPr>
        <p:txBody>
          <a:bodyPr>
            <a:normAutofit/>
          </a:bodyPr>
          <a:lstStyle/>
          <a:p>
            <a:r>
              <a:rPr lang="en-US" dirty="0" smtClean="0"/>
              <a:t>Container for code</a:t>
            </a:r>
            <a:endParaRPr lang="en-US"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13" y="1872932"/>
            <a:ext cx="8438773" cy="3569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4702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 once run anywhere</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617776"/>
            <a:ext cx="8343900" cy="362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8867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Docker supported </a:t>
            </a:r>
            <a:r>
              <a:rPr lang="en-US" dirty="0" smtClean="0"/>
              <a:t>on </a:t>
            </a:r>
            <a:r>
              <a:rPr lang="en-US" dirty="0"/>
              <a:t>many Cloud platforms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583482"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5591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Docker container—developer viewpoint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057400"/>
            <a:ext cx="8096250" cy="289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2303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Developer viewpoint---(doesn’t this quote remind you of Java virtual machine)</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89175"/>
            <a:ext cx="8067675" cy="244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57356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How </a:t>
            </a:r>
            <a:r>
              <a:rPr lang="en-US" dirty="0" smtClean="0"/>
              <a:t>do </a:t>
            </a:r>
            <a:r>
              <a:rPr lang="en-US" dirty="0" err="1" smtClean="0"/>
              <a:t>Docker</a:t>
            </a:r>
            <a:r>
              <a:rPr lang="en-US" dirty="0" smtClean="0"/>
              <a:t>  </a:t>
            </a:r>
            <a:r>
              <a:rPr lang="en-US" dirty="0"/>
              <a:t>containers work?</a:t>
            </a: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804"/>
          <a:stretch/>
        </p:blipFill>
        <p:spPr bwMode="auto">
          <a:xfrm>
            <a:off x="1295400" y="1219200"/>
            <a:ext cx="5867400" cy="4862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859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Open platform for developers and system administrators to build and test cloud applications</a:t>
            </a:r>
          </a:p>
        </p:txBody>
      </p:sp>
      <p:sp>
        <p:nvSpPr>
          <p:cNvPr id="3" name="Title 2"/>
          <p:cNvSpPr>
            <a:spLocks noGrp="1"/>
          </p:cNvSpPr>
          <p:nvPr>
            <p:ph type="title"/>
          </p:nvPr>
        </p:nvSpPr>
        <p:spPr/>
        <p:txBody>
          <a:bodyPr/>
          <a:lstStyle/>
          <a:p>
            <a:r>
              <a:rPr lang="en-US" dirty="0"/>
              <a:t>Docker</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895600"/>
            <a:ext cx="5896587" cy="3178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935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containers are lightweight</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30" y="1981200"/>
            <a:ext cx="7965070" cy="3660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3747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Is </a:t>
            </a:r>
            <a:r>
              <a:rPr lang="en-US" dirty="0" err="1" smtClean="0"/>
              <a:t>Docker</a:t>
            </a:r>
            <a:r>
              <a:rPr lang="en-US" dirty="0" smtClean="0"/>
              <a:t> </a:t>
            </a:r>
            <a:r>
              <a:rPr lang="en-US" dirty="0"/>
              <a:t>a PaaS or a replacement for PaaS</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981200"/>
            <a:ext cx="7696200" cy="352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90828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219200"/>
            <a:ext cx="8534400" cy="5105400"/>
          </a:xfrm>
        </p:spPr>
        <p:txBody>
          <a:bodyPr>
            <a:normAutofit fontScale="85000" lnSpcReduction="20000"/>
          </a:bodyPr>
          <a:lstStyle/>
          <a:p>
            <a:r>
              <a:rPr lang="en-US" dirty="0"/>
              <a:t>FIRST doesn’t have to be a comparison.. but…</a:t>
            </a:r>
          </a:p>
          <a:p>
            <a:endParaRPr lang="en-US" dirty="0"/>
          </a:p>
          <a:p>
            <a:r>
              <a:rPr lang="en-US" b="1" dirty="0"/>
              <a:t>For Docker:</a:t>
            </a:r>
            <a:r>
              <a:rPr lang="en-US" dirty="0"/>
              <a:t> “In the case of PaaS you don’t have much control over many of the operational aspects associated with managing your application, for example the way it handles scaling, high availability, performance, monitoring, logging, updates. There is also a much stronger dependency on the platform provider in the choice of language and stack”</a:t>
            </a:r>
          </a:p>
          <a:p>
            <a:endParaRPr lang="en-US" dirty="0"/>
          </a:p>
          <a:p>
            <a:r>
              <a:rPr lang="en-US" b="1" dirty="0"/>
              <a:t>For PaaS</a:t>
            </a:r>
            <a:r>
              <a:rPr lang="en-US" dirty="0"/>
              <a:t>, “PaaS offers additional benefits beyond application packaging and deployment, including service provisioning and binding, application monitoring and logging, automatic scaling, versioning and rollbacks, and provisioning across cloud availability zones,”</a:t>
            </a:r>
          </a:p>
        </p:txBody>
      </p:sp>
      <p:sp>
        <p:nvSpPr>
          <p:cNvPr id="3" name="Title 2"/>
          <p:cNvSpPr>
            <a:spLocks noGrp="1"/>
          </p:cNvSpPr>
          <p:nvPr>
            <p:ph type="title"/>
          </p:nvPr>
        </p:nvSpPr>
        <p:spPr/>
        <p:txBody>
          <a:bodyPr/>
          <a:lstStyle/>
          <a:p>
            <a:r>
              <a:rPr lang="en-US" dirty="0"/>
              <a:t>Docker versus PaaS</a:t>
            </a:r>
          </a:p>
        </p:txBody>
      </p:sp>
    </p:spTree>
    <p:extLst>
      <p:ext uri="{BB962C8B-B14F-4D97-AF65-F5344CB8AC3E}">
        <p14:creationId xmlns:p14="http://schemas.microsoft.com/office/powerpoint/2010/main" val="7679652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5400"/>
            <a:ext cx="8534400" cy="5105400"/>
          </a:xfrm>
        </p:spPr>
        <p:txBody>
          <a:bodyPr>
            <a:normAutofit fontScale="85000" lnSpcReduction="20000"/>
          </a:bodyPr>
          <a:lstStyle/>
          <a:p>
            <a:pPr marL="0" indent="0">
              <a:buNone/>
            </a:pPr>
            <a:endParaRPr lang="en-US" dirty="0"/>
          </a:p>
          <a:p>
            <a:pPr marL="0" indent="0">
              <a:buNone/>
            </a:pPr>
            <a:r>
              <a:rPr lang="en-US" dirty="0"/>
              <a:t>Docker are a “package” container that can be used on IaaS to set it up </a:t>
            </a:r>
          </a:p>
          <a:p>
            <a:pPr marL="0" indent="0">
              <a:buNone/>
            </a:pPr>
            <a:endParaRPr lang="en-US" dirty="0"/>
          </a:p>
          <a:p>
            <a:pPr marL="0" indent="0">
              <a:buNone/>
            </a:pPr>
            <a:r>
              <a:rPr lang="en-US" dirty="0"/>
              <a:t>You could use a docker</a:t>
            </a:r>
            <a:br>
              <a:rPr lang="en-US" dirty="0"/>
            </a:br>
            <a:r>
              <a:rPr lang="en-US" dirty="0"/>
              <a:t>to create part of the features</a:t>
            </a:r>
            <a:br>
              <a:rPr lang="en-US" dirty="0"/>
            </a:br>
            <a:r>
              <a:rPr lang="en-US" dirty="0"/>
              <a:t>a PaaS provides – platforms</a:t>
            </a:r>
            <a:br>
              <a:rPr lang="en-US" dirty="0"/>
            </a:br>
            <a:r>
              <a:rPr lang="en-US" dirty="0"/>
              <a:t>(virtual machines down to</a:t>
            </a:r>
            <a:br>
              <a:rPr lang="en-US" dirty="0"/>
            </a:br>
            <a:r>
              <a:rPr lang="en-US" dirty="0"/>
              <a:t>physical) that run certain </a:t>
            </a:r>
            <a:br>
              <a:rPr lang="en-US" dirty="0"/>
            </a:br>
            <a:r>
              <a:rPr lang="en-US" dirty="0"/>
              <a:t>software (like tomcat, </a:t>
            </a:r>
            <a:r>
              <a:rPr lang="en-US" dirty="0" err="1"/>
              <a:t>php</a:t>
            </a:r>
            <a:r>
              <a:rPr lang="en-US" dirty="0"/>
              <a:t>,</a:t>
            </a:r>
          </a:p>
          <a:p>
            <a:pPr marL="0" indent="0">
              <a:buNone/>
            </a:pPr>
            <a:r>
              <a:rPr lang="en-US" dirty="0" err="1"/>
              <a:t>nodeJS</a:t>
            </a:r>
            <a:r>
              <a:rPr lang="en-US" dirty="0"/>
              <a:t>, </a:t>
            </a:r>
            <a:r>
              <a:rPr lang="en-US" dirty="0" err="1"/>
              <a:t>etc</a:t>
            </a:r>
            <a:r>
              <a:rPr lang="en-US" dirty="0"/>
              <a:t>)</a:t>
            </a:r>
          </a:p>
          <a:p>
            <a:pPr marL="0" indent="0">
              <a:buNone/>
            </a:pPr>
            <a:endParaRPr lang="en-US" dirty="0"/>
          </a:p>
          <a:p>
            <a:pPr marL="0" indent="0">
              <a:buNone/>
            </a:pPr>
            <a:r>
              <a:rPr lang="en-US" dirty="0"/>
              <a:t>A PaaS may use docker tech</a:t>
            </a:r>
            <a:br>
              <a:rPr lang="en-US" dirty="0"/>
            </a:br>
            <a:r>
              <a:rPr lang="en-US" dirty="0"/>
              <a:t>to isolate different applications</a:t>
            </a:r>
            <a:br>
              <a:rPr lang="en-US" dirty="0"/>
            </a:br>
            <a:r>
              <a:rPr lang="en-US" dirty="0"/>
              <a:t>that users deploy to it</a:t>
            </a:r>
          </a:p>
        </p:txBody>
      </p:sp>
      <p:sp>
        <p:nvSpPr>
          <p:cNvPr id="3" name="Title 2"/>
          <p:cNvSpPr>
            <a:spLocks noGrp="1"/>
          </p:cNvSpPr>
          <p:nvPr>
            <p:ph type="title"/>
          </p:nvPr>
        </p:nvSpPr>
        <p:spPr/>
        <p:txBody>
          <a:bodyPr/>
          <a:lstStyle/>
          <a:p>
            <a:r>
              <a:rPr lang="en-US" dirty="0"/>
              <a:t>Docker versus PaaS</a:t>
            </a:r>
          </a:p>
        </p:txBody>
      </p:sp>
      <p:pic>
        <p:nvPicPr>
          <p:cNvPr id="1026" name="Picture 2" descr="infographic image">
            <a:extLst>
              <a:ext uri="{FF2B5EF4-FFF2-40B4-BE49-F238E27FC236}">
                <a16:creationId xmlns="" xmlns:a16="http://schemas.microsoft.com/office/drawing/2014/main" id="{1123B389-4F4B-4586-8048-6877165A8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5275" y="2392091"/>
            <a:ext cx="5038725" cy="40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455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Just how does Docker work</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233474"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2837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Docker updates/changes</a:t>
            </a:r>
            <a:br>
              <a:rPr lang="en-US" dirty="0"/>
            </a:b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44" y="1295400"/>
            <a:ext cx="8537712" cy="478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7412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12875"/>
            <a:ext cx="8382000" cy="2314480"/>
          </a:xfrm>
        </p:spPr>
        <p:txBody>
          <a:bodyPr/>
          <a:lstStyle/>
          <a:p>
            <a:pPr marL="0" indent="0">
              <a:buNone/>
            </a:pPr>
            <a:r>
              <a:rPr lang="en-US" dirty="0" smtClean="0"/>
              <a:t>You </a:t>
            </a:r>
            <a:r>
              <a:rPr lang="en-US" dirty="0"/>
              <a:t>can push and pull container images to/from the Docker registry, which is something like a “GitHub” for Docker container images.</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Docker has a repository like </a:t>
            </a:r>
            <a:r>
              <a:rPr lang="en-US" dirty="0" err="1"/>
              <a:t>github</a:t>
            </a:r>
            <a:endParaRPr lang="en-US" dirty="0"/>
          </a:p>
        </p:txBody>
      </p:sp>
    </p:spTree>
    <p:extLst>
      <p:ext uri="{BB962C8B-B14F-4D97-AF65-F5344CB8AC3E}">
        <p14:creationId xmlns:p14="http://schemas.microsoft.com/office/powerpoint/2010/main" val="4623769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24000"/>
            <a:ext cx="7408333" cy="3450696"/>
          </a:xfrm>
        </p:spPr>
        <p:txBody>
          <a:bodyPr/>
          <a:lstStyle/>
          <a:p>
            <a:r>
              <a:rPr lang="en-US" dirty="0"/>
              <a:t>Docker runs on Containers</a:t>
            </a:r>
          </a:p>
        </p:txBody>
      </p:sp>
      <p:sp>
        <p:nvSpPr>
          <p:cNvPr id="3" name="Title 2"/>
          <p:cNvSpPr>
            <a:spLocks noGrp="1"/>
          </p:cNvSpPr>
          <p:nvPr>
            <p:ph type="title"/>
          </p:nvPr>
        </p:nvSpPr>
        <p:spPr/>
        <p:txBody>
          <a:bodyPr>
            <a:normAutofit fontScale="90000"/>
          </a:bodyPr>
          <a:lstStyle/>
          <a:p>
            <a:r>
              <a:rPr lang="en-US" dirty="0"/>
              <a:t>Service providers (public cloud) need containers to run Docker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981200"/>
            <a:ext cx="432435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7322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source Container inside VM Configuration</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600200"/>
            <a:ext cx="821055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00394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Docker</a:t>
            </a:r>
            <a:r>
              <a:rPr lang="en-US" dirty="0" smtClean="0"/>
              <a:t> &amp; Windows Containers</a:t>
            </a:r>
            <a:endParaRPr lang="en-US" dirty="0"/>
          </a:p>
        </p:txBody>
      </p:sp>
      <p:sp>
        <p:nvSpPr>
          <p:cNvPr id="2" name="Rectangle 1"/>
          <p:cNvSpPr/>
          <p:nvPr/>
        </p:nvSpPr>
        <p:spPr>
          <a:xfrm>
            <a:off x="502920" y="1600200"/>
            <a:ext cx="8229600" cy="4832092"/>
          </a:xfrm>
          <a:prstGeom prst="rect">
            <a:avLst/>
          </a:prstGeom>
        </p:spPr>
        <p:txBody>
          <a:bodyPr wrap="square">
            <a:spAutoFit/>
          </a:bodyPr>
          <a:lstStyle/>
          <a:p>
            <a:pPr marL="457200" indent="-457200">
              <a:buFont typeface="Wingdings" panose="05000000000000000000" pitchFamily="2" charset="2"/>
              <a:buChar char="v"/>
            </a:pPr>
            <a:r>
              <a:rPr lang="en-US" sz="2800" dirty="0" err="1">
                <a:latin typeface="Arial" panose="020B0604020202020204" pitchFamily="34" charset="0"/>
                <a:cs typeface="Arial" panose="020B0604020202020204" pitchFamily="34" charset="0"/>
              </a:rPr>
              <a:t>Docker</a:t>
            </a:r>
            <a:r>
              <a:rPr lang="en-US" sz="2800" dirty="0">
                <a:latin typeface="Arial" panose="020B0604020202020204" pitchFamily="34" charset="0"/>
                <a:cs typeface="Arial" panose="020B0604020202020204" pitchFamily="34" charset="0"/>
              </a:rPr>
              <a:t> was originally developed on Linux, taking advantage of core Linux features, </a:t>
            </a:r>
            <a:r>
              <a:rPr lang="en-US" sz="2800" dirty="0" smtClean="0">
                <a:latin typeface="Arial" panose="020B0604020202020204" pitchFamily="34" charset="0"/>
                <a:cs typeface="Arial" panose="020B0604020202020204" pitchFamily="34" charset="0"/>
              </a:rPr>
              <a:t>but making </a:t>
            </a:r>
            <a:r>
              <a:rPr lang="en-US" sz="2800" dirty="0">
                <a:latin typeface="Arial" panose="020B0604020202020204" pitchFamily="34" charset="0"/>
                <a:cs typeface="Arial" panose="020B0604020202020204" pitchFamily="34" charset="0"/>
              </a:rPr>
              <a:t>it simple and efficient to use containers for application workloads. </a:t>
            </a:r>
            <a:endParaRPr lang="en-US" sz="28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800" dirty="0" smtClean="0">
                <a:latin typeface="Arial" panose="020B0604020202020204" pitchFamily="34" charset="0"/>
                <a:cs typeface="Arial" panose="020B0604020202020204" pitchFamily="34" charset="0"/>
              </a:rPr>
              <a:t>Microsoft saw the </a:t>
            </a:r>
            <a:r>
              <a:rPr lang="en-US" sz="2800" dirty="0">
                <a:latin typeface="Arial" panose="020B0604020202020204" pitchFamily="34" charset="0"/>
                <a:cs typeface="Arial" panose="020B0604020202020204" pitchFamily="34" charset="0"/>
              </a:rPr>
              <a:t>potential and worked closely with the </a:t>
            </a:r>
            <a:r>
              <a:rPr lang="en-US" sz="2800" dirty="0" err="1">
                <a:latin typeface="Arial" panose="020B0604020202020204" pitchFamily="34" charset="0"/>
                <a:cs typeface="Arial" panose="020B0604020202020204" pitchFamily="34" charset="0"/>
              </a:rPr>
              <a:t>Docker</a:t>
            </a:r>
            <a:r>
              <a:rPr lang="en-US" sz="2800" dirty="0">
                <a:latin typeface="Arial" panose="020B0604020202020204" pitchFamily="34" charset="0"/>
                <a:cs typeface="Arial" panose="020B0604020202020204" pitchFamily="34" charset="0"/>
              </a:rPr>
              <a:t> engineering team to bring the </a:t>
            </a:r>
            <a:r>
              <a:rPr lang="en-US" sz="2800" dirty="0" smtClean="0">
                <a:latin typeface="Arial" panose="020B0604020202020204" pitchFamily="34" charset="0"/>
                <a:cs typeface="Arial" panose="020B0604020202020204" pitchFamily="34" charset="0"/>
              </a:rPr>
              <a:t>same f</a:t>
            </a:r>
            <a:r>
              <a:rPr lang="en-IN" sz="2800" dirty="0" err="1" smtClean="0">
                <a:latin typeface="Arial" panose="020B0604020202020204" pitchFamily="34" charset="0"/>
                <a:cs typeface="Arial" panose="020B0604020202020204" pitchFamily="34" charset="0"/>
              </a:rPr>
              <a:t>unctionality</a:t>
            </a: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to </a:t>
            </a:r>
            <a:r>
              <a:rPr lang="en-IN" sz="2800" dirty="0" smtClean="0">
                <a:latin typeface="Arial" panose="020B0604020202020204" pitchFamily="34" charset="0"/>
                <a:cs typeface="Arial" panose="020B0604020202020204" pitchFamily="34" charset="0"/>
              </a:rPr>
              <a:t>Windows.</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884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98542"/>
            <a:ext cx="8991600" cy="4060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80348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Docker</a:t>
            </a:r>
            <a:r>
              <a:rPr lang="en-US" dirty="0" smtClean="0"/>
              <a:t> &amp; Windows Containers</a:t>
            </a:r>
            <a:endParaRPr lang="en-US" dirty="0"/>
          </a:p>
        </p:txBody>
      </p:sp>
      <p:sp>
        <p:nvSpPr>
          <p:cNvPr id="2" name="Rectangle 1"/>
          <p:cNvSpPr/>
          <p:nvPr/>
        </p:nvSpPr>
        <p:spPr>
          <a:xfrm>
            <a:off x="228600" y="1143000"/>
            <a:ext cx="8915400" cy="6370975"/>
          </a:xfrm>
          <a:prstGeom prst="rect">
            <a:avLst/>
          </a:prstGeom>
        </p:spPr>
        <p:txBody>
          <a:bodyPr wrap="square">
            <a:spAutoFit/>
          </a:bodyPr>
          <a:lstStyle/>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Windows Server 2016 was the first version of Windows built to run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containers</a:t>
            </a: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Windows Server 2019 continues the innovation with significantly improved features and performance for Windows containers. </a:t>
            </a: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You can run the same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containers on Windows 10 for development and testing that you run on Windows Server in production.</a:t>
            </a: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Right now, you can only run Windows applications in containers on Windows, but Microsoft is adding support for Linux application containers to run on Windows too.</a:t>
            </a:r>
            <a:endParaRPr lang="en-IN"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4371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Docker</a:t>
            </a:r>
            <a:r>
              <a:rPr lang="en-US" dirty="0" smtClean="0"/>
              <a:t> &amp; Windows Containers</a:t>
            </a:r>
            <a:br>
              <a:rPr lang="en-US" dirty="0" smtClean="0"/>
            </a:br>
            <a:r>
              <a:rPr lang="en-US" dirty="0" smtClean="0"/>
              <a:t>Some knowhow</a:t>
            </a:r>
            <a:endParaRPr lang="en-US" dirty="0"/>
          </a:p>
        </p:txBody>
      </p:sp>
      <p:sp>
        <p:nvSpPr>
          <p:cNvPr id="2" name="Rectangle 1"/>
          <p:cNvSpPr/>
          <p:nvPr/>
        </p:nvSpPr>
        <p:spPr>
          <a:xfrm>
            <a:off x="228600" y="1524000"/>
            <a:ext cx="8610600" cy="4154984"/>
          </a:xfrm>
          <a:prstGeom prst="rect">
            <a:avLst/>
          </a:prstGeom>
        </p:spPr>
        <p:txBody>
          <a:bodyPr wrap="square">
            <a:spAutoFit/>
          </a:bodyPr>
          <a:lstStyle/>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Containers run differently on Windows 10 &amp; Win Server 2019</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The user experience for working with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is the same, but the </a:t>
            </a:r>
            <a:r>
              <a:rPr lang="en-US" sz="2400" dirty="0">
                <a:latin typeface="Arial" panose="020B0604020202020204" pitchFamily="34" charset="0"/>
                <a:cs typeface="Arial" panose="020B0604020202020204" pitchFamily="34" charset="0"/>
              </a:rPr>
              <a:t>way containers </a:t>
            </a:r>
            <a:r>
              <a:rPr lang="en-US" sz="2400" dirty="0">
                <a:latin typeface="Arial" panose="020B0604020202020204" pitchFamily="34" charset="0"/>
                <a:cs typeface="Arial" panose="020B0604020202020204" pitchFamily="34" charset="0"/>
              </a:rPr>
              <a:t>are hosted is different. </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On </a:t>
            </a:r>
            <a:r>
              <a:rPr lang="en-US" sz="2400" dirty="0">
                <a:latin typeface="Arial" panose="020B0604020202020204" pitchFamily="34" charset="0"/>
                <a:cs typeface="Arial" panose="020B0604020202020204" pitchFamily="34" charset="0"/>
              </a:rPr>
              <a:t>Windows Server the process that serves </a:t>
            </a:r>
            <a:r>
              <a:rPr lang="en-US" sz="2400" dirty="0">
                <a:latin typeface="Arial" panose="020B0604020202020204" pitchFamily="34" charset="0"/>
                <a:cs typeface="Arial" panose="020B0604020202020204" pitchFamily="34" charset="0"/>
              </a:rPr>
              <a:t>your application </a:t>
            </a:r>
            <a:r>
              <a:rPr lang="en-US" sz="2400" dirty="0">
                <a:latin typeface="Arial" panose="020B0604020202020204" pitchFamily="34" charset="0"/>
                <a:cs typeface="Arial" panose="020B0604020202020204" pitchFamily="34" charset="0"/>
              </a:rPr>
              <a:t>actually runs on the server, and there's no layer between the container and </a:t>
            </a:r>
            <a:r>
              <a:rPr lang="en-US" sz="2400" dirty="0">
                <a:latin typeface="Arial" panose="020B0604020202020204" pitchFamily="34" charset="0"/>
                <a:cs typeface="Arial" panose="020B0604020202020204" pitchFamily="34" charset="0"/>
              </a:rPr>
              <a:t>the </a:t>
            </a:r>
            <a:r>
              <a:rPr lang="en-IN" sz="2400" dirty="0">
                <a:latin typeface="Arial" panose="020B0604020202020204" pitchFamily="34" charset="0"/>
                <a:cs typeface="Arial" panose="020B0604020202020204" pitchFamily="34" charset="0"/>
              </a:rPr>
              <a:t>host</a:t>
            </a:r>
            <a:r>
              <a:rPr lang="en-IN" sz="2400" dirty="0" smtClean="0">
                <a:latin typeface="Arial" panose="020B0604020202020204" pitchFamily="34" charset="0"/>
                <a:cs typeface="Arial" panose="020B0604020202020204" pitchFamily="34" charset="0"/>
              </a:rPr>
              <a:t>.</a:t>
            </a: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87577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Docker</a:t>
            </a:r>
            <a:r>
              <a:rPr lang="en-US" dirty="0" smtClean="0"/>
              <a:t> &amp; Windows Containers</a:t>
            </a:r>
            <a:br>
              <a:rPr lang="en-US" dirty="0" smtClean="0"/>
            </a:br>
            <a:r>
              <a:rPr lang="en-US" dirty="0" smtClean="0"/>
              <a:t>Some knowhow</a:t>
            </a:r>
            <a:endParaRPr lang="en-US" dirty="0"/>
          </a:p>
        </p:txBody>
      </p:sp>
      <p:sp>
        <p:nvSpPr>
          <p:cNvPr id="2" name="Rectangle 1"/>
          <p:cNvSpPr/>
          <p:nvPr/>
        </p:nvSpPr>
        <p:spPr>
          <a:xfrm>
            <a:off x="228600" y="1524000"/>
            <a:ext cx="8610600" cy="4154984"/>
          </a:xfrm>
          <a:prstGeom prst="rect">
            <a:avLst/>
          </a:prstGeom>
        </p:spPr>
        <p:txBody>
          <a:bodyPr wrap="square">
            <a:spAutoFit/>
          </a:bodyPr>
          <a:lstStyle/>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Windows 10 doesn't have the same operating system kernel as Windows Server 2019, so </a:t>
            </a:r>
            <a:r>
              <a:rPr lang="en-US" sz="2400" dirty="0">
                <a:latin typeface="Arial" panose="020B0604020202020204" pitchFamily="34" charset="0"/>
                <a:cs typeface="Arial" panose="020B0604020202020204" pitchFamily="34" charset="0"/>
              </a:rPr>
              <a:t>in order </a:t>
            </a:r>
            <a:r>
              <a:rPr lang="en-US" sz="2400" dirty="0">
                <a:latin typeface="Arial" panose="020B0604020202020204" pitchFamily="34" charset="0"/>
                <a:cs typeface="Arial" panose="020B0604020202020204" pitchFamily="34" charset="0"/>
              </a:rPr>
              <a:t>to provide containers with the Windows Server kernel, Windows 10 runs </a:t>
            </a:r>
            <a:r>
              <a:rPr lang="en-US" sz="2400" dirty="0" smtClean="0">
                <a:latin typeface="Arial" panose="020B0604020202020204" pitchFamily="34" charset="0"/>
                <a:cs typeface="Arial" panose="020B0604020202020204" pitchFamily="34" charset="0"/>
              </a:rPr>
              <a:t>each container </a:t>
            </a:r>
            <a:r>
              <a:rPr lang="en-US" sz="2400" dirty="0">
                <a:latin typeface="Arial" panose="020B0604020202020204" pitchFamily="34" charset="0"/>
                <a:cs typeface="Arial" panose="020B0604020202020204" pitchFamily="34" charset="0"/>
              </a:rPr>
              <a:t>in a very light VM. </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These </a:t>
            </a:r>
            <a:r>
              <a:rPr lang="en-US" sz="2400" dirty="0">
                <a:latin typeface="Arial" panose="020B0604020202020204" pitchFamily="34" charset="0"/>
                <a:cs typeface="Arial" panose="020B0604020202020204" pitchFamily="34" charset="0"/>
              </a:rPr>
              <a:t>are called Hyper-V containers, and if you run a </a:t>
            </a:r>
            <a:r>
              <a:rPr lang="en-US" sz="2400" dirty="0" smtClean="0">
                <a:latin typeface="Arial" panose="020B0604020202020204" pitchFamily="34" charset="0"/>
                <a:cs typeface="Arial" panose="020B0604020202020204" pitchFamily="34" charset="0"/>
              </a:rPr>
              <a:t>web app </a:t>
            </a:r>
            <a:r>
              <a:rPr lang="en-US" sz="2400" dirty="0">
                <a:latin typeface="Arial" panose="020B0604020202020204" pitchFamily="34" charset="0"/>
                <a:cs typeface="Arial" panose="020B0604020202020204" pitchFamily="34" charset="0"/>
              </a:rPr>
              <a:t>in a container on Windows 10, you won't see w3wp.exe running on the host – </a:t>
            </a:r>
            <a:r>
              <a:rPr lang="en-US" sz="2400" dirty="0">
                <a:latin typeface="Arial" panose="020B0604020202020204" pitchFamily="34" charset="0"/>
                <a:cs typeface="Arial" panose="020B0604020202020204" pitchFamily="34" charset="0"/>
              </a:rPr>
              <a:t>it actually </a:t>
            </a:r>
            <a:r>
              <a:rPr lang="en-US" sz="2400" dirty="0">
                <a:latin typeface="Arial" panose="020B0604020202020204" pitchFamily="34" charset="0"/>
                <a:cs typeface="Arial" panose="020B0604020202020204" pitchFamily="34" charset="0"/>
              </a:rPr>
              <a:t>runs inside a dedicated Windows Server kernel in the Hyper-V container.</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774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351687"/>
          </a:xfrm>
        </p:spPr>
        <p:txBody>
          <a:bodyPr/>
          <a:lstStyle/>
          <a:p>
            <a:pPr algn="ctr"/>
            <a:r>
              <a:rPr sz="5400" dirty="0" smtClean="0">
                <a:latin typeface="Arial" pitchFamily="34" charset="0"/>
                <a:cs typeface="Arial" pitchFamily="34" charset="0"/>
              </a:rPr>
              <a:t>Working </a:t>
            </a:r>
            <a:br>
              <a:rPr sz="5400" dirty="0" smtClean="0">
                <a:latin typeface="Arial" pitchFamily="34" charset="0"/>
                <a:cs typeface="Arial" pitchFamily="34" charset="0"/>
              </a:rPr>
            </a:br>
            <a:r>
              <a:rPr sz="5400" dirty="0" smtClean="0">
                <a:latin typeface="Arial" pitchFamily="34" charset="0"/>
                <a:cs typeface="Arial" pitchFamily="34" charset="0"/>
              </a:rPr>
              <a:t>with</a:t>
            </a:r>
            <a:br>
              <a:rPr sz="5400" dirty="0" smtClean="0">
                <a:latin typeface="Arial" pitchFamily="34" charset="0"/>
                <a:cs typeface="Arial" pitchFamily="34" charset="0"/>
              </a:rPr>
            </a:br>
            <a:r>
              <a:rPr sz="5400" dirty="0" err="1" smtClean="0">
                <a:latin typeface="Arial" pitchFamily="34" charset="0"/>
                <a:cs typeface="Arial" pitchFamily="34" charset="0"/>
              </a:rPr>
              <a:t>Docker</a:t>
            </a:r>
            <a:r>
              <a:rPr sz="5400" dirty="0" smtClean="0">
                <a:latin typeface="Arial" pitchFamily="34" charset="0"/>
                <a:cs typeface="Arial" pitchFamily="34" charset="0"/>
              </a:rPr>
              <a:t> Engine </a:t>
            </a: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
        <p:nvSpPr>
          <p:cNvPr id="3" name="Title 1"/>
          <p:cNvSpPr txBox="1">
            <a:spLocks/>
          </p:cNvSpPr>
          <p:nvPr/>
        </p:nvSpPr>
        <p:spPr>
          <a:xfrm>
            <a:off x="4800600" y="5257800"/>
            <a:ext cx="4038600" cy="685800"/>
          </a:xfrm>
          <a:prstGeom prst="rect">
            <a:avLst/>
          </a:prstGeom>
        </p:spPr>
        <p:txBody>
          <a:bodyPr vert="horz" wrap="square" lIns="0" tIns="0" rIns="0" bIns="0" rtlCol="0" anchor="t">
            <a:noAutofit/>
          </a:bodyPr>
          <a:lstStyle/>
          <a:p>
            <a:pPr marL="0" marR="0" lvl="0" indent="0" algn="ctr" defTabSz="91429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smtClean="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rPr>
              <a:t>Srinivasan S Iyer</a:t>
            </a:r>
            <a:endParaRPr kumimoji="0" lang="en-US" sz="4000" b="0" i="0" u="none" strike="noStrike" kern="1200" cap="none" spc="-150" normalizeH="0" baseline="0" noProof="0" dirty="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97684950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Docker</a:t>
            </a:r>
            <a:r>
              <a:rPr lang="en-US" dirty="0" smtClean="0"/>
              <a:t> &amp; Windows Containers</a:t>
            </a:r>
            <a:br>
              <a:rPr lang="en-US" dirty="0" smtClean="0"/>
            </a:br>
            <a:r>
              <a:rPr lang="en-US" dirty="0" err="1" smtClean="0"/>
              <a:t>Docker</a:t>
            </a:r>
            <a:r>
              <a:rPr lang="en-US" dirty="0" smtClean="0"/>
              <a:t> Engine &amp; </a:t>
            </a:r>
            <a:r>
              <a:rPr lang="en-US" dirty="0" err="1" smtClean="0"/>
              <a:t>Docker</a:t>
            </a:r>
            <a:r>
              <a:rPr lang="en-US" dirty="0" smtClean="0"/>
              <a:t> CLI</a:t>
            </a:r>
            <a:r>
              <a:rPr lang="en-US" dirty="0" smtClean="0"/>
              <a:t/>
            </a:r>
            <a:br>
              <a:rPr lang="en-US" dirty="0" smtClean="0"/>
            </a:br>
            <a:endParaRPr lang="en-US" dirty="0"/>
          </a:p>
        </p:txBody>
      </p:sp>
      <p:sp>
        <p:nvSpPr>
          <p:cNvPr id="2" name="Rectangle 1"/>
          <p:cNvSpPr/>
          <p:nvPr/>
        </p:nvSpPr>
        <p:spPr>
          <a:xfrm>
            <a:off x="228600" y="1524000"/>
            <a:ext cx="8610600" cy="4154984"/>
          </a:xfrm>
          <a:prstGeom prst="rect">
            <a:avLst/>
          </a:prstGeom>
        </p:spPr>
        <p:txBody>
          <a:bodyPr wrap="square">
            <a:spAutoFit/>
          </a:bodyPr>
          <a:lstStyle/>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On the Windows Platform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runs as a background Windows service. </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This </a:t>
            </a:r>
            <a:r>
              <a:rPr lang="en-US" sz="2400" dirty="0">
                <a:latin typeface="Arial" panose="020B0604020202020204" pitchFamily="34" charset="0"/>
                <a:cs typeface="Arial" panose="020B0604020202020204" pitchFamily="34" charset="0"/>
              </a:rPr>
              <a:t>service manages every </a:t>
            </a:r>
            <a:r>
              <a:rPr lang="en-US" sz="2400" dirty="0">
                <a:latin typeface="Arial" panose="020B0604020202020204" pitchFamily="34" charset="0"/>
                <a:cs typeface="Arial" panose="020B0604020202020204" pitchFamily="34" charset="0"/>
              </a:rPr>
              <a:t>running container </a:t>
            </a:r>
            <a:r>
              <a:rPr lang="en-US" sz="2400" dirty="0">
                <a:latin typeface="Arial" panose="020B0604020202020204" pitchFamily="34" charset="0"/>
                <a:cs typeface="Arial" panose="020B0604020202020204" pitchFamily="34" charset="0"/>
              </a:rPr>
              <a:t>– it's called the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Engine. </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Engine </a:t>
            </a:r>
            <a:r>
              <a:rPr lang="en-US" sz="2400" dirty="0">
                <a:latin typeface="Arial" panose="020B0604020202020204" pitchFamily="34" charset="0"/>
                <a:cs typeface="Arial" panose="020B0604020202020204" pitchFamily="34" charset="0"/>
              </a:rPr>
              <a:t>exposes a REST API for consumers to</a:t>
            </a: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work with containers and other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resources. </a:t>
            </a: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main </a:t>
            </a:r>
            <a:r>
              <a:rPr lang="en-US" sz="2400" dirty="0">
                <a:latin typeface="Arial" panose="020B0604020202020204" pitchFamily="34" charset="0"/>
                <a:cs typeface="Arial" panose="020B0604020202020204" pitchFamily="34" charset="0"/>
              </a:rPr>
              <a:t>(native) consumer </a:t>
            </a:r>
            <a:r>
              <a:rPr lang="en-US" sz="2400" dirty="0">
                <a:latin typeface="Arial" panose="020B0604020202020204" pitchFamily="34" charset="0"/>
                <a:cs typeface="Arial" panose="020B0604020202020204" pitchFamily="34" charset="0"/>
              </a:rPr>
              <a:t>of this API is </a:t>
            </a:r>
            <a:r>
              <a:rPr lang="en-US" sz="2400" dirty="0">
                <a:latin typeface="Arial" panose="020B0604020202020204" pitchFamily="34" charset="0"/>
                <a:cs typeface="Arial" panose="020B0604020202020204" pitchFamily="34" charset="0"/>
              </a:rPr>
              <a:t>the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command-line tool (</a:t>
            </a:r>
            <a:r>
              <a:rPr lang="en-US" sz="2400" dirty="0">
                <a:latin typeface="Arial" panose="020B0604020202020204" pitchFamily="34" charset="0"/>
                <a:cs typeface="Arial" panose="020B0604020202020204" pitchFamily="34" charset="0"/>
              </a:rPr>
              <a:t>CLI)</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85298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Docker</a:t>
            </a:r>
            <a:r>
              <a:rPr lang="en-US" dirty="0" smtClean="0"/>
              <a:t> &amp; Windows Containers</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457325"/>
            <a:ext cx="7010400" cy="3943350"/>
          </a:xfrm>
          <a:prstGeom prst="rect">
            <a:avLst/>
          </a:prstGeom>
        </p:spPr>
      </p:pic>
    </p:spTree>
    <p:extLst>
      <p:ext uri="{BB962C8B-B14F-4D97-AF65-F5344CB8AC3E}">
        <p14:creationId xmlns:p14="http://schemas.microsoft.com/office/powerpoint/2010/main" val="20514744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5334000" cy="664797"/>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IN" dirty="0" err="1" smtClean="0"/>
              <a:t>Docker</a:t>
            </a:r>
            <a:r>
              <a:rPr lang="en-IN" dirty="0" smtClean="0"/>
              <a:t> Image</a:t>
            </a:r>
            <a:endParaRPr lang="en-IN" dirty="0"/>
          </a:p>
        </p:txBody>
      </p:sp>
      <p:sp>
        <p:nvSpPr>
          <p:cNvPr id="6" name="Rectangle 5"/>
          <p:cNvSpPr/>
          <p:nvPr/>
        </p:nvSpPr>
        <p:spPr>
          <a:xfrm>
            <a:off x="228600" y="1524000"/>
            <a:ext cx="8610600" cy="4893647"/>
          </a:xfrm>
          <a:prstGeom prst="rect">
            <a:avLst/>
          </a:prstGeom>
        </p:spPr>
        <p:txBody>
          <a:bodyPr wrap="square">
            <a:spAutoFit/>
          </a:bodyPr>
          <a:lstStyle/>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A Complete Application Package</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Contains an application and all is dependencies</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Sharing the application is by pushing to a </a:t>
            </a:r>
            <a:r>
              <a:rPr lang="en-US" sz="2400" dirty="0" err="1" smtClean="0">
                <a:solidFill>
                  <a:srgbClr val="FFFF00"/>
                </a:solidFill>
                <a:latin typeface="Arial" panose="020B0604020202020204" pitchFamily="34" charset="0"/>
                <a:cs typeface="Arial" panose="020B0604020202020204" pitchFamily="34" charset="0"/>
              </a:rPr>
              <a:t>Docker</a:t>
            </a:r>
            <a:r>
              <a:rPr lang="en-US" sz="2400" dirty="0" smtClean="0">
                <a:solidFill>
                  <a:srgbClr val="FFFF00"/>
                </a:solidFill>
                <a:latin typeface="Arial" panose="020B0604020202020204" pitchFamily="34" charset="0"/>
                <a:cs typeface="Arial" panose="020B0604020202020204" pitchFamily="34" charset="0"/>
              </a:rPr>
              <a:t> Registry</a:t>
            </a:r>
          </a:p>
          <a:p>
            <a:pPr marL="457200" indent="-457200">
              <a:buFont typeface="Wingdings" panose="05000000000000000000" pitchFamily="2" charset="2"/>
              <a:buChar char="v"/>
            </a:pPr>
            <a:r>
              <a:rPr lang="en-US" sz="2400" dirty="0" smtClean="0">
                <a:solidFill>
                  <a:schemeClr val="tx1">
                    <a:lumMod val="95000"/>
                  </a:schemeClr>
                </a:solidFill>
                <a:latin typeface="Arial" panose="020B0604020202020204" pitchFamily="34" charset="0"/>
                <a:cs typeface="Arial" panose="020B0604020202020204" pitchFamily="34" charset="0"/>
              </a:rPr>
              <a:t>Images are run in containers</a:t>
            </a:r>
          </a:p>
          <a:p>
            <a:pPr marL="457200" indent="-457200">
              <a:buFont typeface="Wingdings" panose="05000000000000000000" pitchFamily="2" charset="2"/>
              <a:buChar char="v"/>
            </a:pPr>
            <a:endParaRPr lang="en-US" sz="2400" dirty="0">
              <a:solidFill>
                <a:schemeClr val="tx1">
                  <a:lumMod val="95000"/>
                </a:schemeClr>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smtClean="0">
              <a:solidFill>
                <a:schemeClr val="tx1">
                  <a:lumMod val="95000"/>
                </a:schemeClr>
              </a:solidFill>
              <a:latin typeface="Arial" panose="020B0604020202020204" pitchFamily="34" charset="0"/>
              <a:cs typeface="Arial" panose="020B0604020202020204" pitchFamily="34" charset="0"/>
            </a:endParaRPr>
          </a:p>
          <a:p>
            <a:r>
              <a:rPr lang="en-US" sz="2400" i="1" dirty="0"/>
              <a:t>A </a:t>
            </a:r>
            <a:r>
              <a:rPr lang="en-US" sz="2400" i="1" dirty="0" err="1"/>
              <a:t>Docker</a:t>
            </a:r>
            <a:r>
              <a:rPr lang="en-US" sz="2400" i="1" dirty="0"/>
              <a:t> image is like a snapshot of the </a:t>
            </a:r>
            <a:r>
              <a:rPr lang="en-US" sz="2400" i="1" dirty="0" err="1"/>
              <a:t>filesystem</a:t>
            </a:r>
            <a:r>
              <a:rPr lang="en-US" sz="2400" i="1" dirty="0"/>
              <a:t> for one version of your application</a:t>
            </a:r>
            <a:r>
              <a:rPr lang="en-US" sz="2400" i="1" dirty="0" smtClean="0"/>
              <a:t>.</a:t>
            </a:r>
          </a:p>
          <a:p>
            <a:endParaRPr lang="en-US" sz="2400" i="1" dirty="0"/>
          </a:p>
          <a:p>
            <a:r>
              <a:rPr lang="en-US" sz="2400" i="1" dirty="0"/>
              <a:t>Images are static, and you distribute them using an image registry</a:t>
            </a:r>
            <a:endParaRPr lang="en-US" sz="2400" i="1" dirty="0" smtClean="0">
              <a:solidFill>
                <a:schemeClr val="tx1">
                  <a:lumMod val="95000"/>
                </a:schemeClr>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endParaRPr lang="en-US" sz="2400" dirty="0">
              <a:solidFill>
                <a:srgbClr val="FFFF00"/>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737852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629400" cy="1066800"/>
          </a:xfrm>
          <a:prstGeom prst="rect">
            <a:avLst/>
          </a:prstGeom>
        </p:spPr>
        <p:txBody>
          <a:bodyPr vert="horz" wrap="square" lIns="0" tIns="0" rIns="0" bIns="0" rtlCol="0" anchor="t">
            <a:normAutofit fontScale="9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IN" dirty="0" err="1" smtClean="0"/>
              <a:t>Docker</a:t>
            </a:r>
            <a:r>
              <a:rPr lang="en-IN" dirty="0" smtClean="0"/>
              <a:t> Image – A Use Case</a:t>
            </a:r>
            <a:endParaRPr lang="en-IN" dirty="0"/>
          </a:p>
        </p:txBody>
      </p:sp>
      <p:sp>
        <p:nvSpPr>
          <p:cNvPr id="6" name="Rectangle 5"/>
          <p:cNvSpPr/>
          <p:nvPr/>
        </p:nvSpPr>
        <p:spPr>
          <a:xfrm>
            <a:off x="228600" y="1524000"/>
            <a:ext cx="8610600" cy="4893647"/>
          </a:xfrm>
          <a:prstGeom prst="rect">
            <a:avLst/>
          </a:prstGeom>
        </p:spPr>
        <p:txBody>
          <a:bodyPr wrap="square">
            <a:spAutoFit/>
          </a:bodyPr>
          <a:lstStyle/>
          <a:p>
            <a:pPr marL="342900" indent="-342900">
              <a:buFont typeface="Wingdings" panose="05000000000000000000" pitchFamily="2" charset="2"/>
              <a:buChar char="v"/>
            </a:pPr>
            <a:r>
              <a:rPr lang="en-US" sz="2400" dirty="0" smtClean="0"/>
              <a:t>An </a:t>
            </a:r>
            <a:r>
              <a:rPr lang="en-US" sz="2400" dirty="0"/>
              <a:t>ASP.NET </a:t>
            </a:r>
            <a:r>
              <a:rPr lang="en-US" sz="2400" dirty="0" err="1"/>
              <a:t>WebForms</a:t>
            </a:r>
            <a:r>
              <a:rPr lang="en-US" sz="2400" dirty="0"/>
              <a:t> app is going to run on </a:t>
            </a:r>
            <a:r>
              <a:rPr lang="en-US" sz="2400" b="1" dirty="0" smtClean="0"/>
              <a:t>Internet Information </a:t>
            </a:r>
            <a:r>
              <a:rPr lang="en-US" sz="2400" b="1" dirty="0"/>
              <a:t>Services </a:t>
            </a:r>
            <a:r>
              <a:rPr lang="en-US" sz="2400" dirty="0"/>
              <a:t>(</a:t>
            </a:r>
            <a:r>
              <a:rPr lang="en-US" sz="2400" b="1" dirty="0"/>
              <a:t>IIS</a:t>
            </a:r>
            <a:r>
              <a:rPr lang="en-US" sz="2400" dirty="0"/>
              <a:t>) in Windows Server. </a:t>
            </a:r>
            <a:endParaRPr lang="en-US" sz="2400" dirty="0" smtClean="0"/>
          </a:p>
          <a:p>
            <a:pPr marL="342900" indent="-342900">
              <a:buFont typeface="Wingdings" panose="05000000000000000000" pitchFamily="2" charset="2"/>
              <a:buChar char="v"/>
            </a:pPr>
            <a:r>
              <a:rPr lang="en-US" sz="2400" dirty="0" smtClean="0"/>
              <a:t>To </a:t>
            </a:r>
            <a:r>
              <a:rPr lang="en-US" sz="2400" dirty="0"/>
              <a:t>package the application in </a:t>
            </a:r>
            <a:r>
              <a:rPr lang="en-US" sz="2400" dirty="0" err="1" smtClean="0"/>
              <a:t>Docker</a:t>
            </a:r>
            <a:endParaRPr lang="en-US" sz="2400" dirty="0" smtClean="0"/>
          </a:p>
          <a:p>
            <a:pPr marL="1371563" lvl="2" indent="-457200">
              <a:buFont typeface="+mj-lt"/>
              <a:buAutoNum type="arabicPeriod"/>
            </a:pPr>
            <a:r>
              <a:rPr lang="en-US" sz="2400" dirty="0">
                <a:solidFill>
                  <a:schemeClr val="tx1">
                    <a:lumMod val="95000"/>
                  </a:schemeClr>
                </a:solidFill>
              </a:rPr>
              <a:t>B</a:t>
            </a:r>
            <a:r>
              <a:rPr lang="en-US" sz="2400" dirty="0" smtClean="0">
                <a:solidFill>
                  <a:schemeClr val="tx1">
                    <a:lumMod val="95000"/>
                  </a:schemeClr>
                </a:solidFill>
              </a:rPr>
              <a:t>uild </a:t>
            </a:r>
            <a:r>
              <a:rPr lang="en-US" sz="2400" dirty="0">
                <a:solidFill>
                  <a:schemeClr val="tx1">
                    <a:lumMod val="95000"/>
                  </a:schemeClr>
                </a:solidFill>
              </a:rPr>
              <a:t>an image that is based on Windows Server </a:t>
            </a:r>
            <a:r>
              <a:rPr lang="en-US" sz="2400" dirty="0" smtClean="0">
                <a:solidFill>
                  <a:schemeClr val="tx1">
                    <a:lumMod val="95000"/>
                  </a:schemeClr>
                </a:solidFill>
              </a:rPr>
              <a:t>Core</a:t>
            </a:r>
          </a:p>
          <a:p>
            <a:pPr marL="1371563" lvl="2" indent="-457200">
              <a:buFont typeface="+mj-lt"/>
              <a:buAutoNum type="arabicPeriod"/>
            </a:pPr>
            <a:r>
              <a:rPr lang="en-US" sz="2400" dirty="0" smtClean="0">
                <a:solidFill>
                  <a:schemeClr val="tx1">
                    <a:lumMod val="95000"/>
                  </a:schemeClr>
                </a:solidFill>
              </a:rPr>
              <a:t>Add IIS</a:t>
            </a:r>
            <a:r>
              <a:rPr lang="en-US" sz="2400" dirty="0">
                <a:solidFill>
                  <a:schemeClr val="tx1">
                    <a:lumMod val="95000"/>
                  </a:schemeClr>
                </a:solidFill>
              </a:rPr>
              <a:t> </a:t>
            </a:r>
            <a:endParaRPr lang="en-US" sz="2400" dirty="0" smtClean="0">
              <a:solidFill>
                <a:schemeClr val="tx1">
                  <a:lumMod val="95000"/>
                </a:schemeClr>
              </a:solidFill>
            </a:endParaRPr>
          </a:p>
          <a:p>
            <a:pPr marL="1371563" lvl="2" indent="-457200">
              <a:buFont typeface="+mj-lt"/>
              <a:buAutoNum type="arabicPeriod"/>
            </a:pPr>
            <a:r>
              <a:rPr lang="en-US" sz="2400" dirty="0">
                <a:solidFill>
                  <a:schemeClr val="tx1">
                    <a:lumMod val="95000"/>
                  </a:schemeClr>
                </a:solidFill>
              </a:rPr>
              <a:t>T</a:t>
            </a:r>
            <a:r>
              <a:rPr lang="en-US" sz="2400" dirty="0" smtClean="0">
                <a:solidFill>
                  <a:schemeClr val="tx1">
                    <a:lumMod val="95000"/>
                  </a:schemeClr>
                </a:solidFill>
              </a:rPr>
              <a:t>hen </a:t>
            </a:r>
            <a:r>
              <a:rPr lang="en-US" sz="2400" dirty="0">
                <a:solidFill>
                  <a:schemeClr val="tx1">
                    <a:lumMod val="95000"/>
                  </a:schemeClr>
                </a:solidFill>
              </a:rPr>
              <a:t>add </a:t>
            </a:r>
            <a:r>
              <a:rPr lang="en-US" sz="2400" dirty="0" smtClean="0">
                <a:solidFill>
                  <a:schemeClr val="tx1">
                    <a:lumMod val="95000"/>
                  </a:schemeClr>
                </a:solidFill>
              </a:rPr>
              <a:t>ASP.NET runtime</a:t>
            </a:r>
          </a:p>
          <a:p>
            <a:pPr marL="1371563" lvl="2" indent="-457200">
              <a:buFont typeface="+mj-lt"/>
              <a:buAutoNum type="arabicPeriod"/>
            </a:pPr>
            <a:r>
              <a:rPr lang="en-US" sz="2400" dirty="0">
                <a:solidFill>
                  <a:schemeClr val="tx1">
                    <a:lumMod val="95000"/>
                  </a:schemeClr>
                </a:solidFill>
              </a:rPr>
              <a:t>C</a:t>
            </a:r>
            <a:r>
              <a:rPr lang="en-US" sz="2400" dirty="0" smtClean="0">
                <a:solidFill>
                  <a:schemeClr val="tx1">
                    <a:lumMod val="95000"/>
                  </a:schemeClr>
                </a:solidFill>
              </a:rPr>
              <a:t>opy your application</a:t>
            </a:r>
            <a:r>
              <a:rPr lang="en-US" sz="2400" dirty="0">
                <a:solidFill>
                  <a:schemeClr val="tx1">
                    <a:lumMod val="95000"/>
                  </a:schemeClr>
                </a:solidFill>
              </a:rPr>
              <a:t> </a:t>
            </a:r>
            <a:r>
              <a:rPr lang="en-US" sz="2400" dirty="0" smtClean="0">
                <a:solidFill>
                  <a:schemeClr val="tx1">
                    <a:lumMod val="95000"/>
                  </a:schemeClr>
                </a:solidFill>
              </a:rPr>
              <a:t>assets</a:t>
            </a:r>
          </a:p>
          <a:p>
            <a:pPr marL="1371563" lvl="2" indent="-457200">
              <a:buFont typeface="+mj-lt"/>
              <a:buAutoNum type="arabicPeriod"/>
            </a:pPr>
            <a:r>
              <a:rPr lang="en-US" sz="2400" dirty="0" smtClean="0">
                <a:solidFill>
                  <a:schemeClr val="tx1">
                    <a:lumMod val="95000"/>
                  </a:schemeClr>
                </a:solidFill>
              </a:rPr>
              <a:t>and </a:t>
            </a:r>
            <a:r>
              <a:rPr lang="en-US" sz="2400" dirty="0">
                <a:solidFill>
                  <a:schemeClr val="tx1">
                    <a:lumMod val="95000"/>
                  </a:schemeClr>
                </a:solidFill>
              </a:rPr>
              <a:t>configure it as a website in IIS. </a:t>
            </a:r>
            <a:endParaRPr lang="en-US" sz="2400" dirty="0" smtClean="0">
              <a:solidFill>
                <a:schemeClr val="tx1">
                  <a:lumMod val="95000"/>
                </a:schemeClr>
              </a:solidFill>
            </a:endParaRPr>
          </a:p>
          <a:p>
            <a:pPr marL="342900" indent="-342900">
              <a:buFont typeface="Wingdings" panose="05000000000000000000" pitchFamily="2" charset="2"/>
              <a:buChar char="v"/>
            </a:pPr>
            <a:r>
              <a:rPr lang="en-US" sz="2400" dirty="0" smtClean="0"/>
              <a:t>You </a:t>
            </a:r>
            <a:r>
              <a:rPr lang="en-US" sz="2400" dirty="0"/>
              <a:t>describe all these steps in </a:t>
            </a:r>
            <a:r>
              <a:rPr lang="en-US" sz="2400" dirty="0" smtClean="0"/>
              <a:t>a simple </a:t>
            </a:r>
            <a:r>
              <a:rPr lang="en-US" sz="2400" dirty="0"/>
              <a:t>script called a </a:t>
            </a:r>
            <a:r>
              <a:rPr lang="en-US" sz="2400" b="1" dirty="0" err="1">
                <a:solidFill>
                  <a:srgbClr val="FFFF00"/>
                </a:solidFill>
              </a:rPr>
              <a:t>Dockerfile</a:t>
            </a:r>
            <a:r>
              <a:rPr lang="en-US" sz="2400" dirty="0"/>
              <a:t>, and you can use PowerShell or batch files for each </a:t>
            </a:r>
            <a:r>
              <a:rPr lang="en-US" sz="2400" dirty="0" smtClean="0"/>
              <a:t>step </a:t>
            </a:r>
            <a:r>
              <a:rPr lang="en-IN" sz="2400" dirty="0" smtClean="0"/>
              <a:t>you </a:t>
            </a:r>
            <a:r>
              <a:rPr lang="en-IN" sz="2400" dirty="0"/>
              <a:t>need to perform.</a:t>
            </a:r>
            <a:endParaRPr lang="en-US" sz="2400" dirty="0">
              <a:solidFill>
                <a:srgbClr val="FFFF00"/>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127280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629400" cy="1066800"/>
          </a:xfrm>
          <a:prstGeom prst="rect">
            <a:avLst/>
          </a:prstGeom>
        </p:spPr>
        <p:txBody>
          <a:bodyPr vert="horz" wrap="square" lIns="0" tIns="0" rIns="0" bIns="0" rtlCol="0" anchor="t">
            <a:normAutofit fontScale="9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IN" dirty="0" err="1" smtClean="0"/>
              <a:t>Docker</a:t>
            </a:r>
            <a:r>
              <a:rPr lang="en-IN" dirty="0" smtClean="0"/>
              <a:t> Image – A Use Case</a:t>
            </a:r>
            <a:endParaRPr lang="en-IN" dirty="0"/>
          </a:p>
        </p:txBody>
      </p:sp>
      <p:sp>
        <p:nvSpPr>
          <p:cNvPr id="6" name="Rectangle 5"/>
          <p:cNvSpPr/>
          <p:nvPr/>
        </p:nvSpPr>
        <p:spPr>
          <a:xfrm>
            <a:off x="228600" y="1524000"/>
            <a:ext cx="8610600" cy="3416320"/>
          </a:xfrm>
          <a:prstGeom prst="rect">
            <a:avLst/>
          </a:prstGeom>
        </p:spPr>
        <p:txBody>
          <a:bodyPr wrap="square">
            <a:spAutoFit/>
          </a:bodyPr>
          <a:lstStyle/>
          <a:p>
            <a:pPr marL="342900" indent="-342900">
              <a:buFont typeface="Wingdings" panose="05000000000000000000" pitchFamily="2" charset="2"/>
              <a:buChar char="v"/>
            </a:pPr>
            <a:r>
              <a:rPr lang="en-US" sz="2400" dirty="0"/>
              <a:t>You build the image by running </a:t>
            </a:r>
            <a:r>
              <a:rPr lang="en-US" sz="2400" dirty="0" err="1">
                <a:solidFill>
                  <a:srgbClr val="FFFF00"/>
                </a:solidFill>
              </a:rPr>
              <a:t>docker</a:t>
            </a:r>
            <a:r>
              <a:rPr lang="en-US" sz="2400" dirty="0">
                <a:solidFill>
                  <a:srgbClr val="FFFF00"/>
                </a:solidFill>
              </a:rPr>
              <a:t> image build</a:t>
            </a:r>
            <a:r>
              <a:rPr lang="en-US" sz="2400" dirty="0"/>
              <a:t>. </a:t>
            </a:r>
            <a:endParaRPr lang="en-US" sz="2400" dirty="0" smtClean="0"/>
          </a:p>
          <a:p>
            <a:pPr marL="342900" indent="-342900">
              <a:buFont typeface="Wingdings" panose="05000000000000000000" pitchFamily="2" charset="2"/>
              <a:buChar char="v"/>
            </a:pPr>
            <a:r>
              <a:rPr lang="en-US" sz="2400" dirty="0" smtClean="0"/>
              <a:t>The </a:t>
            </a:r>
            <a:r>
              <a:rPr lang="en-US" sz="2400" dirty="0"/>
              <a:t>input is the </a:t>
            </a:r>
            <a:r>
              <a:rPr lang="en-US" sz="2400" dirty="0" err="1"/>
              <a:t>Dockerfile</a:t>
            </a:r>
            <a:r>
              <a:rPr lang="en-US" sz="2400" dirty="0"/>
              <a:t> </a:t>
            </a:r>
            <a:r>
              <a:rPr lang="en-US" sz="2400" dirty="0" smtClean="0"/>
              <a:t>and any </a:t>
            </a:r>
            <a:r>
              <a:rPr lang="en-US" sz="2400" dirty="0"/>
              <a:t>resources that need to be packaged into the image (like the web application content).</a:t>
            </a:r>
          </a:p>
          <a:p>
            <a:pPr marL="342900" indent="-342900">
              <a:buFont typeface="Wingdings" panose="05000000000000000000" pitchFamily="2" charset="2"/>
              <a:buChar char="v"/>
            </a:pPr>
            <a:r>
              <a:rPr lang="en-US" sz="2400" dirty="0"/>
              <a:t>The output is a </a:t>
            </a:r>
            <a:r>
              <a:rPr lang="en-US" sz="2400" dirty="0" err="1"/>
              <a:t>Docker</a:t>
            </a:r>
            <a:r>
              <a:rPr lang="en-US" sz="2400" dirty="0"/>
              <a:t> image. In this case, the image will have a logical size of about 5 GB</a:t>
            </a:r>
            <a:r>
              <a:rPr lang="en-US" sz="2400" dirty="0" smtClean="0"/>
              <a:t>, but </a:t>
            </a:r>
            <a:r>
              <a:rPr lang="en-US" sz="2400" dirty="0"/>
              <a:t>4 GB of this will be the Windows Server Core image you're using as a base, and </a:t>
            </a:r>
            <a:r>
              <a:rPr lang="en-US" sz="2400" dirty="0" smtClean="0"/>
              <a:t>the image </a:t>
            </a:r>
            <a:r>
              <a:rPr lang="en-US" sz="2400" dirty="0"/>
              <a:t>can be shared as the base across many other images.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29238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629400" cy="10668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 Image Registries</a:t>
            </a:r>
            <a:endParaRPr lang="en-IN" dirty="0"/>
          </a:p>
        </p:txBody>
      </p:sp>
      <p:sp>
        <p:nvSpPr>
          <p:cNvPr id="6" name="Rectangle 5"/>
          <p:cNvSpPr/>
          <p:nvPr/>
        </p:nvSpPr>
        <p:spPr>
          <a:xfrm>
            <a:off x="228600" y="1524000"/>
            <a:ext cx="8610600" cy="4524315"/>
          </a:xfrm>
          <a:prstGeom prst="rect">
            <a:avLst/>
          </a:prstGeom>
        </p:spPr>
        <p:txBody>
          <a:bodyPr wrap="square">
            <a:spAutoFit/>
          </a:bodyPr>
          <a:lstStyle/>
          <a:p>
            <a:pPr marL="342900" indent="-342900">
              <a:buFont typeface="Wingdings" panose="05000000000000000000" pitchFamily="2" charset="2"/>
              <a:buChar char="v"/>
            </a:pPr>
            <a:r>
              <a:rPr lang="en-US" sz="2400" dirty="0"/>
              <a:t>A registry is a storage server for </a:t>
            </a:r>
            <a:r>
              <a:rPr lang="en-US" sz="2400" dirty="0" err="1"/>
              <a:t>Docker</a:t>
            </a:r>
            <a:r>
              <a:rPr lang="en-US" sz="2400" dirty="0"/>
              <a:t> images. Registries can be public or private, </a:t>
            </a:r>
            <a:r>
              <a:rPr lang="en-US" sz="2400" dirty="0"/>
              <a:t>and there </a:t>
            </a:r>
            <a:r>
              <a:rPr lang="en-US" sz="2400" dirty="0"/>
              <a:t>are free public registries and commercial registry servers which allow fine-grained</a:t>
            </a:r>
          </a:p>
          <a:p>
            <a:pPr marL="342900" indent="-342900">
              <a:buFont typeface="Wingdings" panose="05000000000000000000" pitchFamily="2" charset="2"/>
              <a:buChar char="v"/>
            </a:pPr>
            <a:r>
              <a:rPr lang="en-US" sz="2400" dirty="0"/>
              <a:t>access control for images. </a:t>
            </a:r>
            <a:endParaRPr lang="en-US" sz="2400" dirty="0"/>
          </a:p>
          <a:p>
            <a:endParaRPr lang="en-US" sz="2400" dirty="0"/>
          </a:p>
          <a:p>
            <a:pPr marL="342900" indent="-342900">
              <a:buFont typeface="Wingdings" panose="05000000000000000000" pitchFamily="2" charset="2"/>
              <a:buChar char="v"/>
            </a:pPr>
            <a:r>
              <a:rPr lang="en-US" sz="2400" dirty="0"/>
              <a:t>Images </a:t>
            </a:r>
            <a:r>
              <a:rPr lang="en-US" sz="2400" dirty="0"/>
              <a:t>are stored with a unique name within the registry.</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Anyone </a:t>
            </a:r>
            <a:r>
              <a:rPr lang="en-US" sz="2400" dirty="0"/>
              <a:t>with access can upload an image by running </a:t>
            </a:r>
            <a:endParaRPr lang="en-US" sz="2400" dirty="0"/>
          </a:p>
          <a:p>
            <a:pPr lvl="2"/>
            <a:r>
              <a:rPr lang="en-US" sz="2400" dirty="0" err="1">
                <a:solidFill>
                  <a:srgbClr val="FFFF00"/>
                </a:solidFill>
              </a:rPr>
              <a:t>docker</a:t>
            </a:r>
            <a:r>
              <a:rPr lang="en-US" sz="2400" dirty="0">
                <a:solidFill>
                  <a:srgbClr val="FFFF00"/>
                </a:solidFill>
              </a:rPr>
              <a:t> </a:t>
            </a:r>
            <a:r>
              <a:rPr lang="en-US" sz="2400" dirty="0">
                <a:solidFill>
                  <a:srgbClr val="FFFF00"/>
                </a:solidFill>
              </a:rPr>
              <a:t>image </a:t>
            </a:r>
            <a:r>
              <a:rPr lang="en-US" sz="2400" dirty="0">
                <a:solidFill>
                  <a:srgbClr val="FFFF00"/>
                </a:solidFill>
              </a:rPr>
              <a:t>push </a:t>
            </a:r>
          </a:p>
          <a:p>
            <a:endParaRPr lang="en-US" sz="2400" dirty="0"/>
          </a:p>
          <a:p>
            <a:pPr marL="342900" indent="-342900">
              <a:buFont typeface="Wingdings" panose="05000000000000000000" pitchFamily="2" charset="2"/>
              <a:buChar char="v"/>
            </a:pPr>
            <a:r>
              <a:rPr lang="en-US" sz="2400" dirty="0"/>
              <a:t>Images can be download by </a:t>
            </a:r>
            <a:r>
              <a:rPr lang="en-US" sz="2400" dirty="0"/>
              <a:t>running </a:t>
            </a:r>
            <a:endParaRPr lang="en-US" sz="2400" dirty="0"/>
          </a:p>
          <a:p>
            <a:pPr lvl="2"/>
            <a:r>
              <a:rPr lang="en-US" sz="2400" dirty="0" err="1" smtClean="0">
                <a:solidFill>
                  <a:srgbClr val="FFFF00"/>
                </a:solidFill>
              </a:rPr>
              <a:t>docker</a:t>
            </a:r>
            <a:r>
              <a:rPr lang="en-US" sz="2400" dirty="0" smtClean="0">
                <a:solidFill>
                  <a:srgbClr val="FFFF00"/>
                </a:solidFill>
              </a:rPr>
              <a:t> </a:t>
            </a:r>
            <a:r>
              <a:rPr lang="en-US" sz="2400" dirty="0">
                <a:solidFill>
                  <a:srgbClr val="FFFF00"/>
                </a:solidFill>
              </a:rPr>
              <a:t>image pull.</a:t>
            </a:r>
            <a:endParaRPr lang="en-IN" sz="24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24710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–the challenge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524000"/>
            <a:ext cx="8705850" cy="3752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3740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 Popular  Image Registries</a:t>
            </a:r>
            <a:endParaRPr lang="en-IN" dirty="0"/>
          </a:p>
        </p:txBody>
      </p:sp>
      <p:sp>
        <p:nvSpPr>
          <p:cNvPr id="6" name="Rectangle 5"/>
          <p:cNvSpPr/>
          <p:nvPr/>
        </p:nvSpPr>
        <p:spPr>
          <a:xfrm>
            <a:off x="228600" y="1524000"/>
            <a:ext cx="8610600" cy="4893647"/>
          </a:xfrm>
          <a:prstGeom prst="rect">
            <a:avLst/>
          </a:prstGeom>
        </p:spPr>
        <p:txBody>
          <a:bodyPr wrap="square">
            <a:spAutoFit/>
          </a:bodyPr>
          <a:lstStyle/>
          <a:p>
            <a:r>
              <a:rPr lang="en-US" sz="2400" dirty="0" err="1">
                <a:solidFill>
                  <a:srgbClr val="FFFF00"/>
                </a:solidFill>
              </a:rPr>
              <a:t>Docker</a:t>
            </a:r>
            <a:r>
              <a:rPr lang="en-US" sz="2400" dirty="0">
                <a:solidFill>
                  <a:srgbClr val="FFFF00"/>
                </a:solidFill>
              </a:rPr>
              <a:t> Hub </a:t>
            </a:r>
            <a:r>
              <a:rPr lang="en-US" sz="2400" dirty="0"/>
              <a:t>is the default registry, and it has become hugely popular for </a:t>
            </a:r>
            <a:r>
              <a:rPr lang="en-US" sz="2400" dirty="0" smtClean="0"/>
              <a:t>open source </a:t>
            </a:r>
            <a:r>
              <a:rPr lang="en-US" sz="2400" dirty="0"/>
              <a:t>projects, for commercial software, and for teams working on </a:t>
            </a:r>
            <a:r>
              <a:rPr lang="en-US" sz="2400" dirty="0" smtClean="0"/>
              <a:t>private projects</a:t>
            </a:r>
            <a:r>
              <a:rPr lang="en-US" sz="2400" dirty="0"/>
              <a:t>. </a:t>
            </a:r>
            <a:endParaRPr lang="en-US" sz="2400" dirty="0" smtClean="0"/>
          </a:p>
          <a:p>
            <a:r>
              <a:rPr lang="en-US" sz="2400" dirty="0" smtClean="0"/>
              <a:t>There </a:t>
            </a:r>
            <a:r>
              <a:rPr lang="en-US" sz="2400" dirty="0"/>
              <a:t>are hundreds of thousands of images stored on </a:t>
            </a:r>
            <a:r>
              <a:rPr lang="en-US" sz="2400" dirty="0" err="1"/>
              <a:t>Docker</a:t>
            </a:r>
            <a:r>
              <a:rPr lang="en-US" sz="2400" dirty="0"/>
              <a:t> Hub</a:t>
            </a:r>
            <a:r>
              <a:rPr lang="en-US" sz="2400" dirty="0" smtClean="0"/>
              <a:t>, which </a:t>
            </a:r>
            <a:r>
              <a:rPr lang="en-US" sz="2400" dirty="0"/>
              <a:t>serves billions of pull requests every year</a:t>
            </a:r>
            <a:r>
              <a:rPr lang="en-US" sz="2400" dirty="0" smtClean="0"/>
              <a:t>.</a:t>
            </a:r>
            <a:r>
              <a:rPr lang="en-US" sz="2400" dirty="0" smtClean="0">
                <a:solidFill>
                  <a:srgbClr val="FFFF00"/>
                </a:solidFill>
              </a:rPr>
              <a:t>.</a:t>
            </a:r>
          </a:p>
          <a:p>
            <a:endParaRPr lang="en-US" sz="2400" dirty="0">
              <a:solidFill>
                <a:srgbClr val="FFFF00"/>
              </a:solidFill>
              <a:latin typeface="Arial" panose="020B0604020202020204" pitchFamily="34" charset="0"/>
              <a:cs typeface="Arial" panose="020B0604020202020204" pitchFamily="34" charset="0"/>
            </a:endParaRPr>
          </a:p>
          <a:p>
            <a:r>
              <a:rPr lang="en-US" sz="2400" b="1" dirty="0">
                <a:solidFill>
                  <a:srgbClr val="FFFF00"/>
                </a:solidFill>
              </a:rPr>
              <a:t>Microsoft Container Registry </a:t>
            </a:r>
            <a:r>
              <a:rPr lang="en-US" sz="2400" dirty="0">
                <a:solidFill>
                  <a:srgbClr val="FFFF00"/>
                </a:solidFill>
              </a:rPr>
              <a:t>(</a:t>
            </a:r>
            <a:r>
              <a:rPr lang="en-US" sz="2400" b="1" dirty="0">
                <a:solidFill>
                  <a:srgbClr val="FFFF00"/>
                </a:solidFill>
              </a:rPr>
              <a:t>MCR</a:t>
            </a:r>
            <a:r>
              <a:rPr lang="en-US" sz="2400" dirty="0">
                <a:solidFill>
                  <a:srgbClr val="FFFF00"/>
                </a:solidFill>
              </a:rPr>
              <a:t>) </a:t>
            </a:r>
            <a:r>
              <a:rPr lang="en-US" sz="2400" dirty="0"/>
              <a:t>is where Microsoft host their own </a:t>
            </a:r>
            <a:r>
              <a:rPr lang="en-US" sz="2400" dirty="0" err="1" smtClean="0"/>
              <a:t>Docker</a:t>
            </a:r>
            <a:r>
              <a:rPr lang="en-US" sz="2400" dirty="0" smtClean="0"/>
              <a:t> images </a:t>
            </a:r>
            <a:r>
              <a:rPr lang="en-US" sz="2400" dirty="0"/>
              <a:t>for Windows Server </a:t>
            </a:r>
            <a:r>
              <a:rPr lang="en-US" sz="2400" dirty="0" smtClean="0"/>
              <a:t>Core </a:t>
            </a:r>
            <a:r>
              <a:rPr lang="en-US" sz="2400" dirty="0"/>
              <a:t>and Nano Server, along with </a:t>
            </a:r>
            <a:r>
              <a:rPr lang="en-US" sz="2400" dirty="0" smtClean="0"/>
              <a:t>images preconfigured </a:t>
            </a:r>
            <a:r>
              <a:rPr lang="en-US" sz="2400" dirty="0"/>
              <a:t>with the .NET Framework. </a:t>
            </a:r>
            <a:endParaRPr lang="en-US" sz="2400" dirty="0" smtClean="0"/>
          </a:p>
          <a:p>
            <a:r>
              <a:rPr lang="en-US" sz="2400" dirty="0" smtClean="0"/>
              <a:t>Microsoft's </a:t>
            </a:r>
            <a:r>
              <a:rPr lang="en-US" sz="2400" dirty="0" err="1"/>
              <a:t>Docker</a:t>
            </a:r>
            <a:r>
              <a:rPr lang="en-US" sz="2400" dirty="0"/>
              <a:t> images are free </a:t>
            </a:r>
            <a:r>
              <a:rPr lang="en-US" sz="2400" dirty="0" smtClean="0"/>
              <a:t>to download </a:t>
            </a:r>
            <a:r>
              <a:rPr lang="en-US" sz="2400" dirty="0"/>
              <a:t>and use. </a:t>
            </a:r>
            <a:r>
              <a:rPr lang="en-US" sz="2400" dirty="0">
                <a:solidFill>
                  <a:srgbClr val="FFFF00"/>
                </a:solidFill>
              </a:rPr>
              <a:t>They only run on Windows machines, which is where </a:t>
            </a:r>
            <a:r>
              <a:rPr lang="en-US" sz="2400" dirty="0" smtClean="0">
                <a:solidFill>
                  <a:srgbClr val="FFFF00"/>
                </a:solidFill>
              </a:rPr>
              <a:t>the </a:t>
            </a:r>
            <a:r>
              <a:rPr lang="en-IN" sz="2400" dirty="0" smtClean="0">
                <a:solidFill>
                  <a:srgbClr val="FFFF00"/>
                </a:solidFill>
              </a:rPr>
              <a:t>Windows </a:t>
            </a:r>
            <a:r>
              <a:rPr lang="en-IN" sz="2400" dirty="0">
                <a:solidFill>
                  <a:srgbClr val="FFFF00"/>
                </a:solidFill>
              </a:rPr>
              <a:t>licensing is applied</a:t>
            </a:r>
            <a:r>
              <a:rPr lang="en-IN" sz="2400" dirty="0"/>
              <a:t>.</a:t>
            </a:r>
            <a:endParaRPr lang="en-IN" sz="24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0966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Containers</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4524315"/>
          </a:xfrm>
          <a:prstGeom prst="rect">
            <a:avLst/>
          </a:prstGeom>
        </p:spPr>
        <p:txBody>
          <a:bodyPr wrap="square">
            <a:spAutoFit/>
          </a:bodyPr>
          <a:lstStyle/>
          <a:p>
            <a:pPr marL="342900" indent="-342900">
              <a:buFont typeface="Wingdings" panose="05000000000000000000" pitchFamily="2" charset="2"/>
              <a:buChar char="v"/>
            </a:pPr>
            <a:r>
              <a:rPr lang="en-US" sz="2400" dirty="0"/>
              <a:t>A container is an instance of an application created from an image. </a:t>
            </a:r>
            <a:endParaRPr lang="en-US" sz="2400" dirty="0" smtClean="0"/>
          </a:p>
          <a:p>
            <a:pPr marL="342900" indent="-342900">
              <a:buFont typeface="Wingdings" panose="05000000000000000000" pitchFamily="2" charset="2"/>
              <a:buChar char="v"/>
            </a:pPr>
            <a:r>
              <a:rPr lang="en-US" sz="2400" dirty="0" smtClean="0"/>
              <a:t>The </a:t>
            </a:r>
            <a:r>
              <a:rPr lang="en-US" sz="2400" dirty="0"/>
              <a:t>image contains </a:t>
            </a:r>
            <a:r>
              <a:rPr lang="en-US" sz="2400" dirty="0" smtClean="0"/>
              <a:t>the whole </a:t>
            </a:r>
            <a:r>
              <a:rPr lang="en-US" sz="2400" dirty="0"/>
              <a:t>application stack, and it also specifies the process to start the application, so </a:t>
            </a:r>
            <a:r>
              <a:rPr lang="en-US" sz="2400" dirty="0" err="1" smtClean="0"/>
              <a:t>Docker</a:t>
            </a:r>
            <a:r>
              <a:rPr lang="en-US" sz="2400" dirty="0" smtClean="0"/>
              <a:t> knows </a:t>
            </a:r>
            <a:r>
              <a:rPr lang="en-US" sz="2400" dirty="0"/>
              <a:t>what to do when you run a container. </a:t>
            </a:r>
            <a:endParaRPr lang="en-US" sz="2400" dirty="0" smtClean="0"/>
          </a:p>
          <a:p>
            <a:pPr marL="342900" indent="-342900">
              <a:buFont typeface="Wingdings" panose="05000000000000000000" pitchFamily="2" charset="2"/>
              <a:buChar char="v"/>
            </a:pPr>
            <a:r>
              <a:rPr lang="en-US" sz="2400" dirty="0" smtClean="0"/>
              <a:t>You </a:t>
            </a:r>
            <a:r>
              <a:rPr lang="en-US" sz="2400" dirty="0"/>
              <a:t>can run multiple containers from </a:t>
            </a:r>
            <a:r>
              <a:rPr lang="en-US" sz="2400" dirty="0" smtClean="0"/>
              <a:t>the same </a:t>
            </a:r>
            <a:r>
              <a:rPr lang="en-US" sz="2400" dirty="0"/>
              <a:t>image, and you can run containers in different ways. </a:t>
            </a:r>
            <a:endParaRPr lang="en-US" sz="2400" dirty="0" smtClean="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You start your application with </a:t>
            </a:r>
            <a:endParaRPr lang="en-US" sz="2400" dirty="0"/>
          </a:p>
          <a:p>
            <a:pPr algn="ctr"/>
            <a:r>
              <a:rPr lang="en-US" sz="2400" dirty="0" err="1">
                <a:solidFill>
                  <a:srgbClr val="FFFF00"/>
                </a:solidFill>
              </a:rPr>
              <a:t>docker</a:t>
            </a:r>
            <a:r>
              <a:rPr lang="en-US" sz="2400" dirty="0">
                <a:solidFill>
                  <a:srgbClr val="FFFF00"/>
                </a:solidFill>
              </a:rPr>
              <a:t> </a:t>
            </a:r>
            <a:r>
              <a:rPr lang="en-US" sz="2400" dirty="0">
                <a:solidFill>
                  <a:srgbClr val="FFFF00"/>
                </a:solidFill>
              </a:rPr>
              <a:t>container </a:t>
            </a:r>
            <a:r>
              <a:rPr lang="en-US" sz="2400" dirty="0">
                <a:solidFill>
                  <a:srgbClr val="FFFF00"/>
                </a:solidFill>
              </a:rPr>
              <a:t>run </a:t>
            </a:r>
          </a:p>
          <a:p>
            <a:r>
              <a:rPr lang="en-US" sz="2400" dirty="0" smtClean="0"/>
              <a:t>And specifying </a:t>
            </a:r>
            <a:r>
              <a:rPr lang="en-US" sz="2400" dirty="0"/>
              <a:t>the name of </a:t>
            </a:r>
            <a:r>
              <a:rPr lang="en-US" sz="2400" dirty="0" smtClean="0"/>
              <a:t>the image </a:t>
            </a:r>
            <a:r>
              <a:rPr lang="en-US" sz="2400" dirty="0"/>
              <a:t>and your configuration options. </a:t>
            </a:r>
            <a:endParaRPr lang="en-IN" sz="2400" dirty="0"/>
          </a:p>
        </p:txBody>
      </p:sp>
    </p:spTree>
    <p:extLst>
      <p:ext uri="{BB962C8B-B14F-4D97-AF65-F5344CB8AC3E}">
        <p14:creationId xmlns:p14="http://schemas.microsoft.com/office/powerpoint/2010/main" val="428893996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Containers - Workflow</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3416320"/>
          </a:xfrm>
          <a:prstGeom prst="rect">
            <a:avLst/>
          </a:prstGeom>
        </p:spPr>
        <p:txBody>
          <a:bodyPr wrap="square">
            <a:spAutoFit/>
          </a:bodyPr>
          <a:lstStyle/>
          <a:p>
            <a:pPr marL="342900" indent="-342900">
              <a:buFont typeface="Wingdings" panose="05000000000000000000" pitchFamily="2" charset="2"/>
              <a:buChar char="v"/>
            </a:pPr>
            <a:r>
              <a:rPr lang="en-US" sz="2400" dirty="0"/>
              <a:t>Distribution is built into the </a:t>
            </a:r>
            <a:r>
              <a:rPr lang="en-US" sz="2400" dirty="0" err="1"/>
              <a:t>Docker</a:t>
            </a:r>
            <a:r>
              <a:rPr lang="en-US" sz="2400" dirty="0"/>
              <a:t> </a:t>
            </a:r>
            <a:r>
              <a:rPr lang="en-US" sz="2400" dirty="0"/>
              <a:t>platform. </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If </a:t>
            </a:r>
            <a:r>
              <a:rPr lang="en-US" sz="2400" dirty="0"/>
              <a:t>you don't have a copy of the image on the host where you're trying to run the container, </a:t>
            </a:r>
            <a:r>
              <a:rPr lang="en-US" sz="2400" dirty="0" err="1"/>
              <a:t>Docker</a:t>
            </a:r>
            <a:r>
              <a:rPr lang="en-US" sz="2400" dirty="0"/>
              <a:t> will pull the image first. </a:t>
            </a: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Then </a:t>
            </a:r>
            <a:r>
              <a:rPr lang="en-US" sz="2400" dirty="0"/>
              <a:t>it starts the specified process, and your app </a:t>
            </a:r>
            <a:r>
              <a:rPr lang="en-US" sz="2400" dirty="0" smtClean="0"/>
              <a:t>is </a:t>
            </a:r>
            <a:r>
              <a:rPr lang="en-IN" sz="2400" dirty="0" smtClean="0"/>
              <a:t>running </a:t>
            </a:r>
            <a:r>
              <a:rPr lang="en-IN" sz="2400" dirty="0"/>
              <a:t>in a container.</a:t>
            </a:r>
            <a:endParaRPr lang="en-US" sz="2400" dirty="0"/>
          </a:p>
          <a:p>
            <a:pPr marL="342900" indent="-342900">
              <a:buFont typeface="Wingdings" panose="05000000000000000000" pitchFamily="2" charset="2"/>
              <a:buChar char="v"/>
            </a:pPr>
            <a:endParaRPr lang="en-US" sz="2400" dirty="0" smtClean="0"/>
          </a:p>
        </p:txBody>
      </p:sp>
    </p:spTree>
    <p:extLst>
      <p:ext uri="{BB962C8B-B14F-4D97-AF65-F5344CB8AC3E}">
        <p14:creationId xmlns:p14="http://schemas.microsoft.com/office/powerpoint/2010/main" val="132523181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Containers - Workflow</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3416320"/>
          </a:xfrm>
          <a:prstGeom prst="rect">
            <a:avLst/>
          </a:prstGeom>
        </p:spPr>
        <p:txBody>
          <a:bodyPr wrap="square">
            <a:spAutoFit/>
          </a:bodyPr>
          <a:lstStyle/>
          <a:p>
            <a:pPr marL="342900" indent="-342900">
              <a:buFont typeface="Wingdings" panose="05000000000000000000" pitchFamily="2" charset="2"/>
              <a:buChar char="v"/>
            </a:pPr>
            <a:r>
              <a:rPr lang="en-US" sz="2400" dirty="0"/>
              <a:t>Distribution is built into the </a:t>
            </a:r>
            <a:r>
              <a:rPr lang="en-US" sz="2400" dirty="0" err="1"/>
              <a:t>Docker</a:t>
            </a:r>
            <a:r>
              <a:rPr lang="en-US" sz="2400" dirty="0"/>
              <a:t> </a:t>
            </a:r>
            <a:r>
              <a:rPr lang="en-US" sz="2400" dirty="0"/>
              <a:t>platform. </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If </a:t>
            </a:r>
            <a:r>
              <a:rPr lang="en-US" sz="2400" dirty="0"/>
              <a:t>you don't have a copy of the image on the host where you're trying to run the container, </a:t>
            </a:r>
            <a:r>
              <a:rPr lang="en-US" sz="2400" dirty="0" err="1"/>
              <a:t>Docker</a:t>
            </a:r>
            <a:r>
              <a:rPr lang="en-US" sz="2400" dirty="0"/>
              <a:t> will pull the image first. </a:t>
            </a: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Then </a:t>
            </a:r>
            <a:r>
              <a:rPr lang="en-US" sz="2400" dirty="0"/>
              <a:t>it starts the specified process, and your app </a:t>
            </a:r>
            <a:r>
              <a:rPr lang="en-US" sz="2400" dirty="0" smtClean="0"/>
              <a:t>is </a:t>
            </a:r>
            <a:r>
              <a:rPr lang="en-IN" sz="2400" dirty="0" smtClean="0"/>
              <a:t>running </a:t>
            </a:r>
            <a:r>
              <a:rPr lang="en-IN" sz="2400" dirty="0"/>
              <a:t>in a container.</a:t>
            </a:r>
            <a:endParaRPr lang="en-US" sz="2400" dirty="0"/>
          </a:p>
          <a:p>
            <a:pPr marL="342900" indent="-342900">
              <a:buFont typeface="Wingdings" panose="05000000000000000000" pitchFamily="2" charset="2"/>
              <a:buChar char="v"/>
            </a:pPr>
            <a:endParaRPr lang="en-US" sz="2400" dirty="0" smtClean="0"/>
          </a:p>
        </p:txBody>
      </p:sp>
    </p:spTree>
    <p:extLst>
      <p:ext uri="{BB962C8B-B14F-4D97-AF65-F5344CB8AC3E}">
        <p14:creationId xmlns:p14="http://schemas.microsoft.com/office/powerpoint/2010/main" val="81424125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Containers – Memory?</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3416320"/>
          </a:xfrm>
          <a:prstGeom prst="rect">
            <a:avLst/>
          </a:prstGeom>
        </p:spPr>
        <p:txBody>
          <a:bodyPr wrap="square">
            <a:spAutoFit/>
          </a:bodyPr>
          <a:lstStyle/>
          <a:p>
            <a:r>
              <a:rPr lang="en-US" sz="2400" dirty="0"/>
              <a:t>Containers don't need a fixed allocation of CPU or memory, and the processes for </a:t>
            </a:r>
            <a:r>
              <a:rPr lang="en-US" sz="2400" dirty="0" smtClean="0"/>
              <a:t>your application </a:t>
            </a:r>
            <a:r>
              <a:rPr lang="en-US" sz="2400" dirty="0"/>
              <a:t>can use as much of the host's compute power as they need. </a:t>
            </a:r>
            <a:endParaRPr lang="en-US" sz="2400" dirty="0" smtClean="0"/>
          </a:p>
          <a:p>
            <a:r>
              <a:rPr lang="en-US" sz="2400" dirty="0" smtClean="0"/>
              <a:t>You </a:t>
            </a:r>
            <a:r>
              <a:rPr lang="en-US" sz="2400" dirty="0"/>
              <a:t>can run </a:t>
            </a:r>
            <a:r>
              <a:rPr lang="en-US" sz="2400" dirty="0" smtClean="0"/>
              <a:t>dozens of </a:t>
            </a:r>
            <a:r>
              <a:rPr lang="en-US" sz="2400" dirty="0"/>
              <a:t>containers on modest hardware, and unless the applications all try to use a lot of CPU </a:t>
            </a:r>
            <a:r>
              <a:rPr lang="en-US" sz="2400" dirty="0" smtClean="0"/>
              <a:t>at the </a:t>
            </a:r>
            <a:r>
              <a:rPr lang="en-US" sz="2400" dirty="0"/>
              <a:t>same time, they will happily run concurrently. </a:t>
            </a:r>
            <a:endParaRPr lang="en-US" sz="2400" dirty="0" smtClean="0"/>
          </a:p>
          <a:p>
            <a:endParaRPr lang="en-US" sz="2400" dirty="0"/>
          </a:p>
          <a:p>
            <a:r>
              <a:rPr lang="en-US" sz="2400" dirty="0" smtClean="0"/>
              <a:t>You </a:t>
            </a:r>
            <a:r>
              <a:rPr lang="en-US" sz="2400" dirty="0"/>
              <a:t>can also start containers </a:t>
            </a:r>
            <a:r>
              <a:rPr lang="en-US" sz="2400" dirty="0" smtClean="0"/>
              <a:t>with resource </a:t>
            </a:r>
            <a:r>
              <a:rPr lang="en-US" sz="2400" dirty="0"/>
              <a:t>limits to restrict how much CPU and memory they have access to.</a:t>
            </a:r>
            <a:endParaRPr lang="en-US" sz="2400" dirty="0" smtClean="0"/>
          </a:p>
        </p:txBody>
      </p:sp>
    </p:spTree>
    <p:extLst>
      <p:ext uri="{BB962C8B-B14F-4D97-AF65-F5344CB8AC3E}">
        <p14:creationId xmlns:p14="http://schemas.microsoft.com/office/powerpoint/2010/main" val="31396241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Containers – Availability?</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3785652"/>
          </a:xfrm>
          <a:prstGeom prst="rect">
            <a:avLst/>
          </a:prstGeom>
        </p:spPr>
        <p:txBody>
          <a:bodyPr wrap="square">
            <a:spAutoFit/>
          </a:bodyPr>
          <a:lstStyle/>
          <a:p>
            <a:pPr marL="342900" indent="-342900">
              <a:buFont typeface="Wingdings" panose="05000000000000000000" pitchFamily="2" charset="2"/>
              <a:buChar char="v"/>
            </a:pPr>
            <a:r>
              <a:rPr lang="en-US" sz="2400" dirty="0" err="1"/>
              <a:t>Docker</a:t>
            </a:r>
            <a:r>
              <a:rPr lang="en-US" sz="2400" dirty="0"/>
              <a:t> provides the container runtime, as well as image packaging and distribution. </a:t>
            </a:r>
            <a:endParaRPr lang="en-US" sz="2400" dirty="0" smtClean="0"/>
          </a:p>
          <a:p>
            <a:pPr marL="342900" indent="-342900">
              <a:buFont typeface="Wingdings" panose="05000000000000000000" pitchFamily="2" charset="2"/>
              <a:buChar char="v"/>
            </a:pPr>
            <a:endParaRPr lang="en-US" sz="2400" dirty="0" smtClean="0"/>
          </a:p>
          <a:p>
            <a:pPr marL="342900" indent="-342900">
              <a:buFont typeface="Wingdings" panose="05000000000000000000" pitchFamily="2" charset="2"/>
              <a:buChar char="v"/>
            </a:pPr>
            <a:r>
              <a:rPr lang="en-US" sz="2400" dirty="0" smtClean="0"/>
              <a:t>In a small </a:t>
            </a:r>
            <a:r>
              <a:rPr lang="en-US" sz="2400" dirty="0"/>
              <a:t>environment and in development, you will manage individual containers on a </a:t>
            </a:r>
            <a:r>
              <a:rPr lang="en-US" sz="2400" dirty="0" smtClean="0"/>
              <a:t>single </a:t>
            </a:r>
            <a:r>
              <a:rPr lang="en-US" sz="2400" dirty="0" err="1" smtClean="0"/>
              <a:t>Docker</a:t>
            </a:r>
            <a:r>
              <a:rPr lang="en-US" sz="2400" dirty="0" smtClean="0"/>
              <a:t> </a:t>
            </a:r>
            <a:r>
              <a:rPr lang="en-US" sz="2400" dirty="0"/>
              <a:t>host, which could be your laptop or a test server. </a:t>
            </a:r>
            <a:endParaRPr lang="en-US" sz="2400" dirty="0" smtClean="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smtClean="0"/>
              <a:t>When </a:t>
            </a:r>
            <a:r>
              <a:rPr lang="en-US" sz="2400" dirty="0"/>
              <a:t>you move to production</a:t>
            </a:r>
            <a:r>
              <a:rPr lang="en-US" sz="2400" dirty="0" smtClean="0"/>
              <a:t>, you'll </a:t>
            </a:r>
            <a:r>
              <a:rPr lang="en-US" sz="2400" dirty="0"/>
              <a:t>need high availability and the option to scale, and that comes with an orchestrator</a:t>
            </a:r>
          </a:p>
          <a:p>
            <a:pPr marL="342900" indent="-342900">
              <a:buFont typeface="Wingdings" panose="05000000000000000000" pitchFamily="2" charset="2"/>
              <a:buChar char="v"/>
            </a:pPr>
            <a:r>
              <a:rPr lang="en-IN" sz="2400" dirty="0"/>
              <a:t>like </a:t>
            </a:r>
            <a:r>
              <a:rPr lang="en-IN" sz="2400" b="1" dirty="0" err="1">
                <a:solidFill>
                  <a:srgbClr val="FFFF00"/>
                </a:solidFill>
              </a:rPr>
              <a:t>Docker</a:t>
            </a:r>
            <a:r>
              <a:rPr lang="en-IN" sz="2400" b="1" dirty="0">
                <a:solidFill>
                  <a:srgbClr val="FFFF00"/>
                </a:solidFill>
              </a:rPr>
              <a:t> Swarm</a:t>
            </a:r>
            <a:r>
              <a:rPr lang="en-IN" sz="2400" dirty="0"/>
              <a:t>.</a:t>
            </a:r>
            <a:endParaRPr lang="en-US" sz="2400" dirty="0" smtClean="0"/>
          </a:p>
        </p:txBody>
      </p:sp>
    </p:spTree>
    <p:extLst>
      <p:ext uri="{BB962C8B-B14F-4D97-AF65-F5344CB8AC3E}">
        <p14:creationId xmlns:p14="http://schemas.microsoft.com/office/powerpoint/2010/main" val="315996468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a:t>
            </a:r>
            <a:r>
              <a:rPr lang="en-US" dirty="0" smtClean="0"/>
              <a:t> Swarm</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52400" y="1739532"/>
            <a:ext cx="8839200" cy="4524315"/>
          </a:xfrm>
          <a:prstGeom prst="rect">
            <a:avLst/>
          </a:prstGeom>
        </p:spPr>
        <p:txBody>
          <a:bodyPr wrap="square">
            <a:spAutoFit/>
          </a:bodyPr>
          <a:lstStyle/>
          <a:p>
            <a:pPr marL="342900" indent="-342900">
              <a:buFont typeface="Wingdings" panose="05000000000000000000" pitchFamily="2" charset="2"/>
              <a:buChar char="v"/>
            </a:pPr>
            <a:r>
              <a:rPr lang="en-US" sz="2400" dirty="0" err="1"/>
              <a:t>Docker</a:t>
            </a:r>
            <a:r>
              <a:rPr lang="en-US" sz="2400" dirty="0"/>
              <a:t> has the ability to run on a single machine or as one node in a cluster of machines </a:t>
            </a:r>
            <a:r>
              <a:rPr lang="en-US" sz="2400" dirty="0" smtClean="0"/>
              <a:t>all running </a:t>
            </a:r>
            <a:r>
              <a:rPr lang="en-US" sz="2400" dirty="0" err="1"/>
              <a:t>Docker</a:t>
            </a:r>
            <a:r>
              <a:rPr lang="en-US" sz="2400" dirty="0"/>
              <a:t>. </a:t>
            </a:r>
            <a:endParaRPr lang="en-US" sz="2400" dirty="0" smtClean="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smtClean="0"/>
              <a:t>This </a:t>
            </a:r>
            <a:r>
              <a:rPr lang="en-US" sz="2400" dirty="0"/>
              <a:t>cluster is called a </a:t>
            </a:r>
            <a:r>
              <a:rPr lang="en-US" sz="2400" b="1" dirty="0"/>
              <a:t>Swarm</a:t>
            </a:r>
            <a:r>
              <a:rPr lang="en-US" sz="2400" dirty="0"/>
              <a:t>, and you don't need to install anything </a:t>
            </a:r>
            <a:r>
              <a:rPr lang="en-US" sz="2400" dirty="0" smtClean="0"/>
              <a:t>extra to </a:t>
            </a:r>
            <a:r>
              <a:rPr lang="en-US" sz="2400" dirty="0"/>
              <a:t>run in swarm mode. </a:t>
            </a:r>
            <a:endParaRPr lang="en-US" sz="2400" dirty="0" smtClean="0"/>
          </a:p>
          <a:p>
            <a:endParaRPr lang="en-US" sz="2400" dirty="0"/>
          </a:p>
          <a:p>
            <a:pPr marL="342900" indent="-342900">
              <a:buFont typeface="Wingdings" panose="05000000000000000000" pitchFamily="2" charset="2"/>
              <a:buChar char="v"/>
            </a:pPr>
            <a:r>
              <a:rPr lang="en-US" sz="2400" dirty="0" smtClean="0"/>
              <a:t>You </a:t>
            </a:r>
            <a:r>
              <a:rPr lang="en-US" sz="2400" dirty="0"/>
              <a:t>install </a:t>
            </a:r>
            <a:r>
              <a:rPr lang="en-US" sz="2400" dirty="0" err="1"/>
              <a:t>Docker</a:t>
            </a:r>
            <a:r>
              <a:rPr lang="en-US" sz="2400" dirty="0"/>
              <a:t> on a set of machines – </a:t>
            </a:r>
            <a:endParaRPr lang="en-US" sz="2400" dirty="0" smtClean="0"/>
          </a:p>
          <a:p>
            <a:pPr marL="800082" lvl="1" indent="-342900">
              <a:buFont typeface="Wingdings" panose="05000000000000000000" pitchFamily="2" charset="2"/>
              <a:buChar char="v"/>
            </a:pPr>
            <a:r>
              <a:rPr lang="en-US" sz="2400" dirty="0" smtClean="0"/>
              <a:t>on </a:t>
            </a:r>
            <a:r>
              <a:rPr lang="en-US" sz="2400" dirty="0"/>
              <a:t>the first, you run</a:t>
            </a:r>
          </a:p>
          <a:p>
            <a:pPr lvl="2"/>
            <a:r>
              <a:rPr lang="en-US" sz="2400" b="1" dirty="0" err="1">
                <a:solidFill>
                  <a:srgbClr val="FFFF00"/>
                </a:solidFill>
              </a:rPr>
              <a:t>docker</a:t>
            </a:r>
            <a:r>
              <a:rPr lang="en-US" sz="2400" b="1" dirty="0">
                <a:solidFill>
                  <a:srgbClr val="FFFF00"/>
                </a:solidFill>
              </a:rPr>
              <a:t> swarm </a:t>
            </a:r>
            <a:r>
              <a:rPr lang="en-US" sz="2400" b="1" dirty="0" err="1">
                <a:solidFill>
                  <a:srgbClr val="FFFF00"/>
                </a:solidFill>
              </a:rPr>
              <a:t>init</a:t>
            </a:r>
            <a:r>
              <a:rPr lang="en-US" sz="2400" b="1" dirty="0">
                <a:solidFill>
                  <a:srgbClr val="FFFF00"/>
                </a:solidFill>
              </a:rPr>
              <a:t> </a:t>
            </a:r>
            <a:r>
              <a:rPr lang="en-US" sz="2400" b="1" dirty="0" smtClean="0">
                <a:solidFill>
                  <a:srgbClr val="FFFF00"/>
                </a:solidFill>
              </a:rPr>
              <a:t> </a:t>
            </a:r>
            <a:r>
              <a:rPr lang="en-US" sz="2400" dirty="0" smtClean="0"/>
              <a:t>to </a:t>
            </a:r>
            <a:r>
              <a:rPr lang="en-US" sz="2400" dirty="0"/>
              <a:t>initialize the </a:t>
            </a:r>
            <a:r>
              <a:rPr lang="en-US" sz="2400" dirty="0" smtClean="0"/>
              <a:t>swarm</a:t>
            </a:r>
          </a:p>
          <a:p>
            <a:pPr marL="800082" lvl="3" indent="-342900">
              <a:buFont typeface="Wingdings" panose="05000000000000000000" pitchFamily="2" charset="2"/>
              <a:buChar char="v"/>
            </a:pPr>
            <a:r>
              <a:rPr lang="en-US" sz="2400" dirty="0"/>
              <a:t>on </a:t>
            </a:r>
            <a:r>
              <a:rPr lang="en-US" sz="2400" dirty="0"/>
              <a:t>the others you run </a:t>
            </a:r>
            <a:endParaRPr lang="en-US" sz="2400" dirty="0"/>
          </a:p>
          <a:p>
            <a:endParaRPr lang="en-US" sz="2400" b="1" dirty="0"/>
          </a:p>
          <a:p>
            <a:pPr lvl="2"/>
            <a:r>
              <a:rPr lang="en-US" sz="2400" b="1" dirty="0" err="1">
                <a:solidFill>
                  <a:srgbClr val="FFFF00"/>
                </a:solidFill>
              </a:rPr>
              <a:t>docker</a:t>
            </a:r>
            <a:r>
              <a:rPr lang="en-US" sz="2400" b="1" dirty="0">
                <a:solidFill>
                  <a:srgbClr val="FFFF00"/>
                </a:solidFill>
              </a:rPr>
              <a:t> swarm join </a:t>
            </a:r>
            <a:r>
              <a:rPr lang="en-US" sz="2400" b="1" dirty="0" smtClean="0">
                <a:solidFill>
                  <a:srgbClr val="FFFF00"/>
                </a:solidFill>
              </a:rPr>
              <a:t> </a:t>
            </a:r>
            <a:r>
              <a:rPr lang="en-US" sz="2400" dirty="0" smtClean="0"/>
              <a:t>to </a:t>
            </a:r>
            <a:r>
              <a:rPr lang="en-US" sz="2400" dirty="0"/>
              <a:t>join the swarm.</a:t>
            </a:r>
            <a:endParaRPr lang="en-US" sz="2400" dirty="0" smtClean="0"/>
          </a:p>
        </p:txBody>
      </p:sp>
    </p:spTree>
    <p:extLst>
      <p:ext uri="{BB962C8B-B14F-4D97-AF65-F5344CB8AC3E}">
        <p14:creationId xmlns:p14="http://schemas.microsoft.com/office/powerpoint/2010/main" val="389452044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8392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Dockers &amp; K8s – Quick Compare</a:t>
            </a:r>
            <a:endParaRPr lang="en-IN" dirty="0"/>
          </a:p>
        </p:txBody>
      </p:sp>
      <p:sp>
        <p:nvSpPr>
          <p:cNvPr id="6" name="Rectangle 5"/>
          <p:cNvSpPr/>
          <p:nvPr/>
        </p:nvSpPr>
        <p:spPr>
          <a:xfrm>
            <a:off x="228600" y="1524000"/>
            <a:ext cx="8610600" cy="461665"/>
          </a:xfrm>
          <a:prstGeom prst="rect">
            <a:avLst/>
          </a:prstGeom>
        </p:spPr>
        <p:txBody>
          <a:bodyPr wrap="square">
            <a:spAutoFit/>
          </a:bodyPr>
          <a:lstStyle/>
          <a:p>
            <a:r>
              <a:rPr lang="en-IN" sz="2400" dirty="0" smtClean="0"/>
              <a:t>.</a:t>
            </a:r>
            <a:endParaRPr lang="en-IN" sz="24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20040" y="1859340"/>
            <a:ext cx="8839200" cy="1938992"/>
          </a:xfrm>
          <a:prstGeom prst="rect">
            <a:avLst/>
          </a:prstGeom>
        </p:spPr>
        <p:txBody>
          <a:bodyPr wrap="square">
            <a:spAutoFit/>
          </a:bodyPr>
          <a:lstStyle/>
          <a:p>
            <a:pPr marL="342900" indent="-342900">
              <a:buFont typeface="Wingdings" panose="05000000000000000000" pitchFamily="2" charset="2"/>
              <a:buChar char="v"/>
            </a:pPr>
            <a:r>
              <a:rPr lang="en-US" sz="2400" dirty="0" err="1"/>
              <a:t>Docker</a:t>
            </a:r>
            <a:r>
              <a:rPr lang="en-US" sz="2400" dirty="0"/>
              <a:t> Swarm is a very popular container orchestrator, but it isn't the only one. </a:t>
            </a:r>
            <a:endParaRPr lang="en-US" sz="2400" dirty="0" smtClean="0"/>
          </a:p>
          <a:p>
            <a:pPr marL="342900" indent="-342900">
              <a:buFont typeface="Wingdings" panose="05000000000000000000" pitchFamily="2" charset="2"/>
              <a:buChar char="v"/>
            </a:pPr>
            <a:r>
              <a:rPr lang="en-US" sz="2400" dirty="0" err="1" smtClean="0"/>
              <a:t>Kubernetes</a:t>
            </a:r>
            <a:r>
              <a:rPr lang="en-US" sz="2400" dirty="0" smtClean="0"/>
              <a:t> is </a:t>
            </a:r>
            <a:r>
              <a:rPr lang="en-US" sz="2400" dirty="0"/>
              <a:t>one alternative that has seen huge growth, with most public clouds now offering </a:t>
            </a:r>
            <a:r>
              <a:rPr lang="en-US" sz="2400" dirty="0" smtClean="0"/>
              <a:t>a </a:t>
            </a:r>
            <a:r>
              <a:rPr lang="en-IN" sz="2400" dirty="0" smtClean="0"/>
              <a:t>managed </a:t>
            </a:r>
            <a:r>
              <a:rPr lang="en-IN" sz="2400" dirty="0" err="1"/>
              <a:t>Kubernetes</a:t>
            </a:r>
            <a:r>
              <a:rPr lang="en-IN" sz="2400" dirty="0"/>
              <a:t> service.</a:t>
            </a:r>
            <a:endParaRPr lang="en-US" sz="2400" dirty="0" smtClean="0"/>
          </a:p>
        </p:txBody>
      </p:sp>
    </p:spTree>
    <p:extLst>
      <p:ext uri="{BB962C8B-B14F-4D97-AF65-F5344CB8AC3E}">
        <p14:creationId xmlns:p14="http://schemas.microsoft.com/office/powerpoint/2010/main" val="242563071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5334000" cy="664797"/>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IN" dirty="0"/>
              <a:t>Demo</a:t>
            </a:r>
            <a:endParaRPr lang="en-IN" dirty="0"/>
          </a:p>
        </p:txBody>
      </p:sp>
      <p:sp>
        <p:nvSpPr>
          <p:cNvPr id="6" name="Rectangle 5"/>
          <p:cNvSpPr/>
          <p:nvPr/>
        </p:nvSpPr>
        <p:spPr>
          <a:xfrm>
            <a:off x="228600" y="1524000"/>
            <a:ext cx="8610600" cy="3416320"/>
          </a:xfrm>
          <a:prstGeom prst="rect">
            <a:avLst/>
          </a:prstGeom>
        </p:spPr>
        <p:txBody>
          <a:bodyPr wrap="square">
            <a:spAutoFit/>
          </a:bodyPr>
          <a:lstStyle/>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Install and Configure </a:t>
            </a:r>
            <a:r>
              <a:rPr lang="en-US" sz="2400" dirty="0" err="1" smtClean="0">
                <a:latin typeface="Arial" panose="020B0604020202020204" pitchFamily="34" charset="0"/>
                <a:cs typeface="Arial" panose="020B0604020202020204" pitchFamily="34" charset="0"/>
              </a:rPr>
              <a:t>Docker</a:t>
            </a:r>
            <a:endParaRPr lang="en-US" sz="24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Understand </a:t>
            </a:r>
            <a:r>
              <a:rPr lang="en-US" sz="2400" dirty="0" err="1" smtClean="0">
                <a:latin typeface="Arial" panose="020B0604020202020204" pitchFamily="34" charset="0"/>
                <a:cs typeface="Arial" panose="020B0604020202020204" pitchFamily="34" charset="0"/>
              </a:rPr>
              <a:t>theSettings</a:t>
            </a:r>
            <a:endParaRPr lang="en-US" sz="24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Shift between Windows and Linux Containers</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Login to </a:t>
            </a:r>
            <a:r>
              <a:rPr lang="en-US" sz="2400" dirty="0" err="1" smtClean="0">
                <a:latin typeface="Arial" panose="020B0604020202020204" pitchFamily="34" charset="0"/>
                <a:cs typeface="Arial" panose="020B0604020202020204" pitchFamily="34" charset="0"/>
              </a:rPr>
              <a:t>DockerHub</a:t>
            </a:r>
            <a:endParaRPr lang="en-US" sz="24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a:latin typeface="Arial" panose="020B0604020202020204" pitchFamily="34" charset="0"/>
                <a:cs typeface="Arial" panose="020B0604020202020204" pitchFamily="34" charset="0"/>
              </a:rPr>
              <a:t>Use the </a:t>
            </a:r>
            <a:r>
              <a:rPr lang="en-US" sz="2400" dirty="0" err="1">
                <a:latin typeface="Arial" panose="020B0604020202020204" pitchFamily="34" charset="0"/>
                <a:cs typeface="Arial" panose="020B0604020202020204" pitchFamily="34" charset="0"/>
              </a:rPr>
              <a:t>Docker</a:t>
            </a:r>
            <a:r>
              <a:rPr lang="en-US" sz="2400" dirty="0">
                <a:latin typeface="Arial" panose="020B0604020202020204" pitchFamily="34" charset="0"/>
                <a:cs typeface="Arial" panose="020B0604020202020204" pitchFamily="34" charset="0"/>
              </a:rPr>
              <a:t> CLI</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Run some </a:t>
            </a:r>
            <a:r>
              <a:rPr lang="en-US" sz="2400" dirty="0" err="1" smtClean="0">
                <a:latin typeface="Arial" panose="020B0604020202020204" pitchFamily="34" charset="0"/>
                <a:cs typeface="Arial" panose="020B0604020202020204" pitchFamily="34" charset="0"/>
              </a:rPr>
              <a:t>docker</a:t>
            </a:r>
            <a:r>
              <a:rPr lang="en-US" sz="2400" dirty="0" smtClean="0">
                <a:latin typeface="Arial" panose="020B0604020202020204" pitchFamily="34" charset="0"/>
                <a:cs typeface="Arial" panose="020B0604020202020204" pitchFamily="34" charset="0"/>
              </a:rPr>
              <a:t> commands </a:t>
            </a:r>
          </a:p>
          <a:p>
            <a:pPr marL="457200" indent="-457200">
              <a:buFont typeface="Wingdings" panose="05000000000000000000" pitchFamily="2" charset="2"/>
              <a:buChar char="v"/>
            </a:pPr>
            <a:endParaRPr lang="en-US" sz="24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Download Visual Studio Code &amp; Install</a:t>
            </a:r>
            <a:endParaRPr lang="en-US"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07551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2603790"/>
          </a:xfrm>
        </p:spPr>
        <p:txBody>
          <a:bodyPr/>
          <a:lstStyle/>
          <a:p>
            <a:pPr algn="ctr"/>
            <a:r>
              <a:rPr sz="5400" dirty="0" smtClean="0">
                <a:latin typeface="Arial" pitchFamily="34" charset="0"/>
                <a:cs typeface="Arial" pitchFamily="34" charset="0"/>
              </a:rPr>
              <a:t>Building </a:t>
            </a:r>
            <a:r>
              <a:rPr sz="5400" dirty="0" err="1" smtClean="0">
                <a:latin typeface="Arial" pitchFamily="34" charset="0"/>
                <a:cs typeface="Arial" pitchFamily="34" charset="0"/>
              </a:rPr>
              <a:t>Docker</a:t>
            </a:r>
            <a:r>
              <a:rPr sz="5400" dirty="0" smtClean="0">
                <a:latin typeface="Arial" pitchFamily="34" charset="0"/>
                <a:cs typeface="Arial" pitchFamily="34" charset="0"/>
              </a:rPr>
              <a:t> Images</a:t>
            </a:r>
            <a:br>
              <a:rPr sz="5400" dirty="0" smtClean="0">
                <a:latin typeface="Arial" pitchFamily="34" charset="0"/>
                <a:cs typeface="Arial" pitchFamily="34" charset="0"/>
              </a:rPr>
            </a:br>
            <a:r>
              <a:rPr lang="en-US" sz="5400" dirty="0">
                <a:latin typeface="Arial" pitchFamily="34" charset="0"/>
                <a:cs typeface="Arial" pitchFamily="34" charset="0"/>
              </a:rPr>
              <a:t>1</a:t>
            </a: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
        <p:nvSpPr>
          <p:cNvPr id="3" name="Title 1"/>
          <p:cNvSpPr txBox="1">
            <a:spLocks/>
          </p:cNvSpPr>
          <p:nvPr/>
        </p:nvSpPr>
        <p:spPr>
          <a:xfrm>
            <a:off x="4800600" y="5257800"/>
            <a:ext cx="4038600" cy="685800"/>
          </a:xfrm>
          <a:prstGeom prst="rect">
            <a:avLst/>
          </a:prstGeom>
        </p:spPr>
        <p:txBody>
          <a:bodyPr vert="horz" wrap="square" lIns="0" tIns="0" rIns="0" bIns="0" rtlCol="0" anchor="t">
            <a:noAutofit/>
          </a:bodyPr>
          <a:lstStyle/>
          <a:p>
            <a:pPr marL="0" marR="0" lvl="0" indent="0" algn="ctr" defTabSz="91429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smtClean="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rPr>
              <a:t>Srinivasan S Iyer</a:t>
            </a:r>
            <a:endParaRPr kumimoji="0" lang="en-US" sz="4000" b="0" i="0" u="none" strike="noStrike" kern="1200" cap="none" spc="-150" normalizeH="0" baseline="0" noProof="0" dirty="0">
              <a:ln w="3175">
                <a:noFill/>
              </a:ln>
              <a:solidFill>
                <a:schemeClr val="accent2">
                  <a:lumMod val="40000"/>
                  <a:lumOff val="60000"/>
                </a:schemeClr>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5146766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challenge continued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 y="1752600"/>
            <a:ext cx="8829675" cy="3792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6674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Building a </a:t>
            </a:r>
            <a:r>
              <a:rPr lang="en-US" dirty="0" err="1" smtClean="0"/>
              <a:t>Docker</a:t>
            </a:r>
            <a:r>
              <a:rPr lang="en-US" dirty="0" smtClean="0"/>
              <a:t> Image </a:t>
            </a:r>
            <a:endParaRPr lang="en-IN" dirty="0"/>
          </a:p>
        </p:txBody>
      </p:sp>
      <p:sp>
        <p:nvSpPr>
          <p:cNvPr id="6" name="Rectangle 5"/>
          <p:cNvSpPr/>
          <p:nvPr/>
        </p:nvSpPr>
        <p:spPr>
          <a:xfrm>
            <a:off x="228600" y="1524000"/>
            <a:ext cx="8610600" cy="4524315"/>
          </a:xfrm>
          <a:prstGeom prst="rect">
            <a:avLst/>
          </a:prstGeom>
        </p:spPr>
        <p:txBody>
          <a:bodyPr wrap="square">
            <a:spAutoFit/>
          </a:bodyPr>
          <a:lstStyle/>
          <a:p>
            <a:pPr marL="342900" indent="-342900">
              <a:buFont typeface="Wingdings" panose="05000000000000000000" pitchFamily="2" charset="2"/>
              <a:buChar char="v"/>
            </a:pPr>
            <a:r>
              <a:rPr lang="en-US" sz="2400" dirty="0" err="1"/>
              <a:t>Docker</a:t>
            </a:r>
            <a:r>
              <a:rPr lang="en-US" sz="2400" dirty="0"/>
              <a:t> images are layered. </a:t>
            </a:r>
            <a:endParaRPr lang="en-US" sz="2400" dirty="0" smtClean="0"/>
          </a:p>
          <a:p>
            <a:pPr marL="342900" indent="-342900">
              <a:buFont typeface="Wingdings" panose="05000000000000000000" pitchFamily="2" charset="2"/>
              <a:buChar char="v"/>
            </a:pPr>
            <a:r>
              <a:rPr lang="en-US" sz="2400" dirty="0" smtClean="0"/>
              <a:t>The </a:t>
            </a:r>
            <a:r>
              <a:rPr lang="en-US" sz="2400" dirty="0"/>
              <a:t>bottom layer is the operating system, which can be a full</a:t>
            </a:r>
          </a:p>
          <a:p>
            <a:pPr marL="342900" indent="-342900">
              <a:buFont typeface="Wingdings" panose="05000000000000000000" pitchFamily="2" charset="2"/>
              <a:buChar char="v"/>
            </a:pPr>
            <a:r>
              <a:rPr lang="en-US" sz="2400" dirty="0"/>
              <a:t>OS like Windows Server Core, or a minimal OS like Microsoft Nano Server. </a:t>
            </a:r>
            <a:endParaRPr lang="en-US" sz="2400" dirty="0" smtClean="0"/>
          </a:p>
          <a:p>
            <a:pPr marL="342900" indent="-342900">
              <a:buFont typeface="Wingdings" panose="05000000000000000000" pitchFamily="2" charset="2"/>
              <a:buChar char="v"/>
            </a:pPr>
            <a:r>
              <a:rPr lang="en-US" sz="2400" dirty="0" smtClean="0"/>
              <a:t>On </a:t>
            </a:r>
            <a:r>
              <a:rPr lang="en-US" sz="2400" dirty="0"/>
              <a:t>top of </a:t>
            </a:r>
            <a:r>
              <a:rPr lang="en-US" sz="2400" dirty="0" smtClean="0"/>
              <a:t>this are </a:t>
            </a:r>
            <a:r>
              <a:rPr lang="en-US" sz="2400" dirty="0"/>
              <a:t>layers for each change you make to the base OS when you build an image, by </a:t>
            </a:r>
            <a:r>
              <a:rPr lang="en-US" sz="2400" dirty="0" smtClean="0"/>
              <a:t>installing software</a:t>
            </a:r>
            <a:r>
              <a:rPr lang="en-US" sz="2400" dirty="0"/>
              <a:t>, copying files, and running commands. </a:t>
            </a:r>
            <a:endParaRPr lang="en-US" sz="2400" dirty="0" smtClean="0"/>
          </a:p>
          <a:p>
            <a:pPr marL="342900" indent="-342900">
              <a:buFont typeface="Wingdings" panose="05000000000000000000" pitchFamily="2" charset="2"/>
              <a:buChar char="v"/>
            </a:pPr>
            <a:r>
              <a:rPr lang="en-US" sz="2400" dirty="0" smtClean="0"/>
              <a:t>Logically</a:t>
            </a:r>
            <a:r>
              <a:rPr lang="en-US" sz="2400" dirty="0"/>
              <a:t>, </a:t>
            </a:r>
            <a:r>
              <a:rPr lang="en-US" sz="2400" dirty="0" err="1"/>
              <a:t>Docker</a:t>
            </a:r>
            <a:r>
              <a:rPr lang="en-US" sz="2400" dirty="0"/>
              <a:t> treats the image as </a:t>
            </a:r>
            <a:r>
              <a:rPr lang="en-US" sz="2400" dirty="0" smtClean="0"/>
              <a:t>a single </a:t>
            </a:r>
            <a:r>
              <a:rPr lang="en-US" sz="2400" dirty="0"/>
              <a:t>unit, but physically each layer is stored as a separate file in </a:t>
            </a:r>
            <a:r>
              <a:rPr lang="en-US" sz="2400" dirty="0" err="1"/>
              <a:t>Docker's</a:t>
            </a:r>
            <a:r>
              <a:rPr lang="en-US" sz="2400" dirty="0"/>
              <a:t> cache, </a:t>
            </a:r>
            <a:r>
              <a:rPr lang="en-US" sz="2400" dirty="0">
                <a:solidFill>
                  <a:srgbClr val="FFFF00"/>
                </a:solidFill>
              </a:rPr>
              <a:t>so </a:t>
            </a:r>
            <a:r>
              <a:rPr lang="en-US" sz="2400" dirty="0" smtClean="0">
                <a:solidFill>
                  <a:srgbClr val="FFFF00"/>
                </a:solidFill>
              </a:rPr>
              <a:t>images with </a:t>
            </a:r>
            <a:r>
              <a:rPr lang="en-US" sz="2400" dirty="0">
                <a:solidFill>
                  <a:srgbClr val="FFFF00"/>
                </a:solidFill>
              </a:rPr>
              <a:t>a lot of common features can share layers from the cache</a:t>
            </a:r>
            <a:r>
              <a:rPr lang="en-US" sz="2400" dirty="0"/>
              <a:t>.</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655221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Building a </a:t>
            </a:r>
            <a:r>
              <a:rPr lang="en-US" dirty="0" err="1" smtClean="0"/>
              <a:t>Docker</a:t>
            </a:r>
            <a:r>
              <a:rPr lang="en-US" dirty="0" smtClean="0"/>
              <a:t> Image </a:t>
            </a:r>
            <a:endParaRPr lang="en-IN" dirty="0"/>
          </a:p>
        </p:txBody>
      </p:sp>
      <p:sp>
        <p:nvSpPr>
          <p:cNvPr id="6" name="Rectangle 5"/>
          <p:cNvSpPr/>
          <p:nvPr/>
        </p:nvSpPr>
        <p:spPr>
          <a:xfrm>
            <a:off x="228600" y="1524000"/>
            <a:ext cx="8610600" cy="3046988"/>
          </a:xfrm>
          <a:prstGeom prst="rect">
            <a:avLst/>
          </a:prstGeom>
        </p:spPr>
        <p:txBody>
          <a:bodyPr wrap="square">
            <a:spAutoFit/>
          </a:bodyPr>
          <a:lstStyle/>
          <a:p>
            <a:pPr marL="342900" indent="-342900">
              <a:buFont typeface="Wingdings" panose="05000000000000000000" pitchFamily="2" charset="2"/>
              <a:buChar char="v"/>
            </a:pPr>
            <a:r>
              <a:rPr lang="en-US" sz="2400" dirty="0"/>
              <a:t>Images are built using a text file with the </a:t>
            </a:r>
            <a:r>
              <a:rPr lang="en-US" sz="2400" dirty="0" err="1"/>
              <a:t>Dockerfile</a:t>
            </a:r>
            <a:r>
              <a:rPr lang="en-US" sz="2400" dirty="0"/>
              <a:t> language </a:t>
            </a:r>
            <a:r>
              <a:rPr lang="en-US" sz="2400" dirty="0" smtClean="0"/>
              <a:t>Starts by specifying </a:t>
            </a:r>
            <a:r>
              <a:rPr lang="en-US" sz="2400" dirty="0"/>
              <a:t>the base </a:t>
            </a:r>
            <a:r>
              <a:rPr lang="en-US" sz="2400" dirty="0" smtClean="0"/>
              <a:t>OS image with </a:t>
            </a:r>
            <a:r>
              <a:rPr lang="en-US" sz="2400" dirty="0"/>
              <a:t>and all the steps to add on top. </a:t>
            </a:r>
            <a:endParaRPr lang="en-US" sz="2400" dirty="0" smtClean="0"/>
          </a:p>
          <a:p>
            <a:pPr marL="342900" indent="-342900">
              <a:buFont typeface="Wingdings" panose="05000000000000000000" pitchFamily="2" charset="2"/>
              <a:buChar char="v"/>
            </a:pPr>
            <a:endParaRPr lang="en-US" sz="2400" dirty="0"/>
          </a:p>
          <a:p>
            <a:endParaRPr lang="en-US" sz="2400" dirty="0" smtClean="0"/>
          </a:p>
          <a:p>
            <a:pPr marL="342900" indent="-342900">
              <a:buFont typeface="Wingdings" panose="05000000000000000000" pitchFamily="2" charset="2"/>
              <a:buChar char="v"/>
            </a:pPr>
            <a:r>
              <a:rPr lang="en-US" sz="2400" dirty="0" smtClean="0"/>
              <a:t>The </a:t>
            </a:r>
            <a:r>
              <a:rPr lang="en-US" sz="2400" dirty="0"/>
              <a:t>language is very simple, and </a:t>
            </a:r>
            <a:r>
              <a:rPr lang="en-US" sz="2400" dirty="0" smtClean="0"/>
              <a:t>there are </a:t>
            </a:r>
            <a:r>
              <a:rPr lang="en-US" sz="2400" dirty="0"/>
              <a:t>only a few commands you need to master in order to build production-grade images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527150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Understanding a </a:t>
            </a:r>
            <a:r>
              <a:rPr lang="en-US" dirty="0" err="1" smtClean="0"/>
              <a:t>Docker</a:t>
            </a:r>
            <a:r>
              <a:rPr lang="en-US" dirty="0" smtClean="0"/>
              <a:t> File</a:t>
            </a:r>
            <a:endParaRPr lang="en-IN" dirty="0"/>
          </a:p>
        </p:txBody>
      </p:sp>
      <p:sp>
        <p:nvSpPr>
          <p:cNvPr id="6" name="Rectangle 5"/>
          <p:cNvSpPr/>
          <p:nvPr/>
        </p:nvSpPr>
        <p:spPr>
          <a:xfrm>
            <a:off x="533400" y="982176"/>
            <a:ext cx="8610600" cy="4893647"/>
          </a:xfrm>
          <a:prstGeom prst="rect">
            <a:avLst/>
          </a:prstGeom>
        </p:spPr>
        <p:txBody>
          <a:bodyPr wrap="square">
            <a:spAutoFit/>
          </a:bodyPr>
          <a:lstStyle/>
          <a:p>
            <a:pPr marL="342900" indent="-342900">
              <a:buFont typeface="Wingdings" panose="05000000000000000000" pitchFamily="2" charset="2"/>
              <a:buChar char="v"/>
            </a:pPr>
            <a:r>
              <a:rPr lang="en-US" sz="2400" dirty="0">
                <a:solidFill>
                  <a:srgbClr val="FFFF00"/>
                </a:solidFill>
              </a:rPr>
              <a:t>A </a:t>
            </a:r>
            <a:r>
              <a:rPr lang="en-US" sz="2400" dirty="0" err="1">
                <a:solidFill>
                  <a:srgbClr val="FFFF00"/>
                </a:solidFill>
              </a:rPr>
              <a:t>Dockerfile</a:t>
            </a:r>
            <a:r>
              <a:rPr lang="en-US" sz="2400" dirty="0">
                <a:solidFill>
                  <a:srgbClr val="FFFF00"/>
                </a:solidFill>
              </a:rPr>
              <a:t> is just a deployment script which packages software into a </a:t>
            </a:r>
            <a:r>
              <a:rPr lang="en-US" sz="2400" dirty="0" err="1">
                <a:solidFill>
                  <a:srgbClr val="FFFF00"/>
                </a:solidFill>
              </a:rPr>
              <a:t>Docker</a:t>
            </a:r>
            <a:r>
              <a:rPr lang="en-US" sz="2400" dirty="0">
                <a:solidFill>
                  <a:srgbClr val="FFFF00"/>
                </a:solidFill>
              </a:rPr>
              <a:t> image</a:t>
            </a:r>
            <a:r>
              <a:rPr lang="en-US" sz="2400" dirty="0" smtClean="0"/>
              <a:t>. </a:t>
            </a:r>
          </a:p>
          <a:p>
            <a:pPr marL="342900" indent="-342900">
              <a:buFont typeface="Wingdings" panose="05000000000000000000" pitchFamily="2" charset="2"/>
              <a:buChar char="v"/>
            </a:pPr>
            <a:endParaRPr lang="en-US" sz="2400" dirty="0" smtClean="0"/>
          </a:p>
          <a:p>
            <a:pPr marL="342900" indent="-342900">
              <a:buFont typeface="Wingdings" panose="05000000000000000000" pitchFamily="2" charset="2"/>
              <a:buChar char="v"/>
            </a:pPr>
            <a:endParaRPr lang="en-US" sz="2400" dirty="0" smtClean="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r>
              <a:rPr lang="en-IN" sz="2400" dirty="0">
                <a:solidFill>
                  <a:srgbClr val="FFC000"/>
                </a:solidFill>
              </a:rPr>
              <a:t>FROM </a:t>
            </a:r>
            <a:r>
              <a:rPr lang="en-IN" sz="2400" dirty="0" smtClean="0">
                <a:solidFill>
                  <a:srgbClr val="FFC000"/>
                </a:solidFill>
              </a:rPr>
              <a:t>mcr.microsoft.com/windows/servercore:ltsc2019</a:t>
            </a:r>
          </a:p>
          <a:p>
            <a:endParaRPr lang="en-US" sz="2400" dirty="0" smtClean="0">
              <a:solidFill>
                <a:srgbClr val="FFC000"/>
              </a:solidFill>
            </a:endParaRPr>
          </a:p>
          <a:p>
            <a:endParaRPr lang="en-IN" sz="2400" dirty="0">
              <a:solidFill>
                <a:srgbClr val="FFC000"/>
              </a:solidFill>
            </a:endParaRPr>
          </a:p>
          <a:p>
            <a:r>
              <a:rPr lang="en-IN" sz="2400" dirty="0">
                <a:solidFill>
                  <a:srgbClr val="FFC000"/>
                </a:solidFill>
              </a:rPr>
              <a:t>COPY scripts/print-env-details.ps1 C:\\</a:t>
            </a:r>
            <a:r>
              <a:rPr lang="en-IN" sz="2400" dirty="0" smtClean="0">
                <a:solidFill>
                  <a:srgbClr val="FFC000"/>
                </a:solidFill>
              </a:rPr>
              <a:t>print-env.ps1</a:t>
            </a:r>
          </a:p>
          <a:p>
            <a:endParaRPr lang="en-US" sz="2400" dirty="0">
              <a:solidFill>
                <a:srgbClr val="FFC000"/>
              </a:solidFill>
            </a:endParaRPr>
          </a:p>
          <a:p>
            <a:endParaRPr lang="en-IN" sz="2400" dirty="0">
              <a:solidFill>
                <a:srgbClr val="FFC000"/>
              </a:solidFill>
            </a:endParaRPr>
          </a:p>
          <a:p>
            <a:r>
              <a:rPr lang="en-IN" sz="2400" dirty="0">
                <a:solidFill>
                  <a:srgbClr val="FFC000"/>
                </a:solidFill>
              </a:rPr>
              <a:t>CMD ["powershell.exe", "C:\\print-env.ps1"]</a:t>
            </a:r>
            <a:endParaRPr lang="en-US" sz="2400" dirty="0" smtClean="0">
              <a:solidFill>
                <a:srgbClr val="FFC000"/>
              </a:solidFill>
            </a:endParaRPr>
          </a:p>
        </p:txBody>
      </p:sp>
      <p:sp>
        <p:nvSpPr>
          <p:cNvPr id="2" name="Rounded Rectangular Callout 1"/>
          <p:cNvSpPr/>
          <p:nvPr/>
        </p:nvSpPr>
        <p:spPr bwMode="auto">
          <a:xfrm>
            <a:off x="533400" y="1703829"/>
            <a:ext cx="6629400" cy="1217116"/>
          </a:xfrm>
          <a:prstGeom prst="wedgeRoundRectCallout">
            <a:avLst>
              <a:gd name="adj1" fmla="val -5891"/>
              <a:gd name="adj2" fmla="val 83786"/>
              <a:gd name="adj3" fmla="val 16667"/>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IN" sz="1600" dirty="0"/>
              <a:t>Uses an image </a:t>
            </a:r>
            <a:r>
              <a:rPr lang="en-US" sz="1600" dirty="0"/>
              <a:t>called windows/</a:t>
            </a:r>
            <a:r>
              <a:rPr lang="en-US" sz="1600" dirty="0" err="1"/>
              <a:t>servercore</a:t>
            </a:r>
            <a:r>
              <a:rPr lang="en-US" sz="1600" dirty="0"/>
              <a:t> as the starting point for this image, specifying the ltsc2019 version of the image and the registry where it is hosted</a:t>
            </a:r>
            <a:endParaRPr lang="en-IN" sz="1600" dirty="0">
              <a:solidFill>
                <a:srgbClr val="FFFFFF"/>
              </a:solidFill>
              <a:effectLst>
                <a:outerShdw blurRad="38100" dist="38100" dir="2700000" algn="tl">
                  <a:srgbClr val="000000">
                    <a:alpha val="43137"/>
                  </a:srgbClr>
                </a:outerShdw>
              </a:effectLst>
              <a:latin typeface="Segoe" pitchFamily="34" charset="0"/>
            </a:endParaRPr>
          </a:p>
          <a:p>
            <a:endParaRPr lang="en-IN"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 name="Rounded Rectangular Callout 2"/>
          <p:cNvSpPr/>
          <p:nvPr/>
        </p:nvSpPr>
        <p:spPr bwMode="auto">
          <a:xfrm>
            <a:off x="4267200" y="3590746"/>
            <a:ext cx="5486400" cy="685800"/>
          </a:xfrm>
          <a:prstGeom prst="wedgeRoundRectCallou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r>
              <a:rPr lang="en-IN" sz="1400" dirty="0"/>
              <a:t>C</a:t>
            </a:r>
            <a:r>
              <a:rPr lang="en-IN" sz="1400" dirty="0" smtClean="0"/>
              <a:t>opies the </a:t>
            </a:r>
            <a:r>
              <a:rPr lang="en-US" sz="1400" dirty="0" smtClean="0"/>
              <a:t>PowerShell </a:t>
            </a:r>
            <a:r>
              <a:rPr lang="en-US" sz="1400" dirty="0"/>
              <a:t>script from the local computer to a specific location in the image</a:t>
            </a:r>
            <a:endParaRPr lang="en-IN"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Rounded Rectangular Callout 6"/>
          <p:cNvSpPr/>
          <p:nvPr/>
        </p:nvSpPr>
        <p:spPr bwMode="auto">
          <a:xfrm>
            <a:off x="1508760" y="5884247"/>
            <a:ext cx="5486400" cy="685800"/>
          </a:xfrm>
          <a:prstGeom prst="wedgeRoundRectCallout">
            <a:avLst>
              <a:gd name="adj1" fmla="val -18889"/>
              <a:gd name="adj2" fmla="val -775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r>
              <a:rPr lang="en-IN" sz="1400" dirty="0" smtClean="0"/>
              <a:t>Specifies </a:t>
            </a:r>
            <a:r>
              <a:rPr lang="en-IN" sz="1400" dirty="0"/>
              <a:t>the </a:t>
            </a:r>
            <a:r>
              <a:rPr lang="en-IN" sz="1400" dirty="0" err="1" smtClean="0"/>
              <a:t>startup</a:t>
            </a:r>
            <a:r>
              <a:rPr lang="en-IN" sz="1400" dirty="0" smtClean="0"/>
              <a:t> </a:t>
            </a:r>
            <a:r>
              <a:rPr lang="en-US" sz="1400" dirty="0" smtClean="0"/>
              <a:t>command </a:t>
            </a:r>
            <a:r>
              <a:rPr lang="en-US" sz="1400" dirty="0"/>
              <a:t>when a container runs, which in this case is running the </a:t>
            </a:r>
            <a:r>
              <a:rPr lang="en-US" sz="1400" dirty="0" smtClean="0"/>
              <a:t>PowerShell </a:t>
            </a:r>
            <a:r>
              <a:rPr lang="en-IN" sz="1400" dirty="0" smtClean="0"/>
              <a:t>script</a:t>
            </a:r>
            <a:r>
              <a:rPr lang="en-IN" sz="1400" dirty="0"/>
              <a:t>.</a:t>
            </a:r>
            <a:endParaRPr lang="en-IN" sz="1400" dirty="0" smtClean="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56230824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Dockerfile</a:t>
            </a:r>
            <a:endParaRPr lang="en-IN" dirty="0"/>
          </a:p>
        </p:txBody>
      </p:sp>
      <p:pic>
        <p:nvPicPr>
          <p:cNvPr id="9" name="Picture 8"/>
          <p:cNvPicPr>
            <a:picLocks noChangeAspect="1"/>
          </p:cNvPicPr>
          <p:nvPr/>
        </p:nvPicPr>
        <p:blipFill>
          <a:blip r:embed="rId3"/>
          <a:stretch>
            <a:fillRect/>
          </a:stretch>
        </p:blipFill>
        <p:spPr>
          <a:xfrm>
            <a:off x="508160" y="1600200"/>
            <a:ext cx="8127679" cy="3252788"/>
          </a:xfrm>
          <a:prstGeom prst="rect">
            <a:avLst/>
          </a:prstGeom>
        </p:spPr>
      </p:pic>
    </p:spTree>
    <p:extLst>
      <p:ext uri="{BB962C8B-B14F-4D97-AF65-F5344CB8AC3E}">
        <p14:creationId xmlns:p14="http://schemas.microsoft.com/office/powerpoint/2010/main" val="90827695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my-ps.ps1</a:t>
            </a:r>
            <a:endParaRPr lang="en-IN" dirty="0"/>
          </a:p>
        </p:txBody>
      </p:sp>
      <p:pic>
        <p:nvPicPr>
          <p:cNvPr id="2" name="Picture 1"/>
          <p:cNvPicPr>
            <a:picLocks noChangeAspect="1"/>
          </p:cNvPicPr>
          <p:nvPr/>
        </p:nvPicPr>
        <p:blipFill>
          <a:blip r:embed="rId3"/>
          <a:stretch>
            <a:fillRect/>
          </a:stretch>
        </p:blipFill>
        <p:spPr>
          <a:xfrm>
            <a:off x="604837" y="1609725"/>
            <a:ext cx="7934325" cy="3638550"/>
          </a:xfrm>
          <a:prstGeom prst="rect">
            <a:avLst/>
          </a:prstGeom>
        </p:spPr>
      </p:pic>
    </p:spTree>
    <p:extLst>
      <p:ext uri="{BB962C8B-B14F-4D97-AF65-F5344CB8AC3E}">
        <p14:creationId xmlns:p14="http://schemas.microsoft.com/office/powerpoint/2010/main" val="132897641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Dockerbuild.ps1</a:t>
            </a:r>
            <a:endParaRPr lang="en-IN" dirty="0"/>
          </a:p>
        </p:txBody>
      </p:sp>
      <p:pic>
        <p:nvPicPr>
          <p:cNvPr id="3" name="Picture 2"/>
          <p:cNvPicPr>
            <a:picLocks noChangeAspect="1"/>
          </p:cNvPicPr>
          <p:nvPr/>
        </p:nvPicPr>
        <p:blipFill>
          <a:blip r:embed="rId3"/>
          <a:stretch>
            <a:fillRect/>
          </a:stretch>
        </p:blipFill>
        <p:spPr>
          <a:xfrm>
            <a:off x="457200" y="1600200"/>
            <a:ext cx="8334606" cy="3486150"/>
          </a:xfrm>
          <a:prstGeom prst="rect">
            <a:avLst/>
          </a:prstGeom>
        </p:spPr>
      </p:pic>
    </p:spTree>
    <p:extLst>
      <p:ext uri="{BB962C8B-B14F-4D97-AF65-F5344CB8AC3E}">
        <p14:creationId xmlns:p14="http://schemas.microsoft.com/office/powerpoint/2010/main" val="169541559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Dockerpush.ps1</a:t>
            </a:r>
            <a:endParaRPr lang="en-IN" dirty="0"/>
          </a:p>
        </p:txBody>
      </p:sp>
      <p:pic>
        <p:nvPicPr>
          <p:cNvPr id="3" name="Picture 2"/>
          <p:cNvPicPr>
            <a:picLocks noChangeAspect="1"/>
          </p:cNvPicPr>
          <p:nvPr/>
        </p:nvPicPr>
        <p:blipFill>
          <a:blip r:embed="rId3"/>
          <a:stretch>
            <a:fillRect/>
          </a:stretch>
        </p:blipFill>
        <p:spPr>
          <a:xfrm>
            <a:off x="335280" y="1371600"/>
            <a:ext cx="8192085" cy="3776663"/>
          </a:xfrm>
          <a:prstGeom prst="rect">
            <a:avLst/>
          </a:prstGeom>
        </p:spPr>
      </p:pic>
    </p:spTree>
    <p:extLst>
      <p:ext uri="{BB962C8B-B14F-4D97-AF65-F5344CB8AC3E}">
        <p14:creationId xmlns:p14="http://schemas.microsoft.com/office/powerpoint/2010/main" val="21000881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Dockerun.ps1</a:t>
            </a:r>
            <a:endParaRPr lang="en-IN" dirty="0"/>
          </a:p>
        </p:txBody>
      </p:sp>
      <p:pic>
        <p:nvPicPr>
          <p:cNvPr id="3" name="Picture 2"/>
          <p:cNvPicPr>
            <a:picLocks noChangeAspect="1"/>
          </p:cNvPicPr>
          <p:nvPr/>
        </p:nvPicPr>
        <p:blipFill>
          <a:blip r:embed="rId3"/>
          <a:stretch>
            <a:fillRect/>
          </a:stretch>
        </p:blipFill>
        <p:spPr>
          <a:xfrm>
            <a:off x="320040" y="1143000"/>
            <a:ext cx="8125027" cy="4905375"/>
          </a:xfrm>
          <a:prstGeom prst="rect">
            <a:avLst/>
          </a:prstGeom>
        </p:spPr>
      </p:pic>
    </p:spTree>
    <p:extLst>
      <p:ext uri="{BB962C8B-B14F-4D97-AF65-F5344CB8AC3E}">
        <p14:creationId xmlns:p14="http://schemas.microsoft.com/office/powerpoint/2010/main" val="225338684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7696200" cy="685800"/>
          </a:xfrm>
          <a:prstGeom prst="rect">
            <a:avLst/>
          </a:prstGeom>
        </p:spPr>
        <p:txBody>
          <a:bodyPr vert="horz" wrap="square" lIns="0" tIns="0" rIns="0" bIns="0" rtlCol="0" anchor="t">
            <a:normAutofit fontScale="9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IN" dirty="0" smtClean="0"/>
              <a:t>Demo – Building </a:t>
            </a:r>
            <a:r>
              <a:rPr lang="en-IN" dirty="0" err="1" smtClean="0"/>
              <a:t>Docker</a:t>
            </a:r>
            <a:r>
              <a:rPr lang="en-IN" dirty="0" smtClean="0"/>
              <a:t> Images</a:t>
            </a:r>
            <a:endParaRPr lang="en-IN" dirty="0"/>
          </a:p>
        </p:txBody>
      </p:sp>
      <p:sp>
        <p:nvSpPr>
          <p:cNvPr id="6" name="Rectangle 5"/>
          <p:cNvSpPr/>
          <p:nvPr/>
        </p:nvSpPr>
        <p:spPr>
          <a:xfrm>
            <a:off x="228600" y="1524000"/>
            <a:ext cx="8610600" cy="3046988"/>
          </a:xfrm>
          <a:prstGeom prst="rect">
            <a:avLst/>
          </a:prstGeom>
        </p:spPr>
        <p:txBody>
          <a:bodyPr wrap="square">
            <a:spAutoFit/>
          </a:bodyPr>
          <a:lstStyle/>
          <a:p>
            <a:pPr marL="457200" indent="-457200">
              <a:buFont typeface="Wingdings" panose="05000000000000000000" pitchFamily="2" charset="2"/>
              <a:buChar char="v"/>
            </a:pPr>
            <a:endParaRPr lang="en-US" sz="24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Create the Folder Structure</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Create the Application – </a:t>
            </a:r>
            <a:r>
              <a:rPr lang="en-US" sz="2400" dirty="0" smtClean="0">
                <a:solidFill>
                  <a:srgbClr val="FFC000"/>
                </a:solidFill>
                <a:latin typeface="Arial" panose="020B0604020202020204" pitchFamily="34" charset="0"/>
                <a:cs typeface="Arial" panose="020B0604020202020204" pitchFamily="34" charset="0"/>
              </a:rPr>
              <a:t>my-ps.ps1</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Build </a:t>
            </a:r>
            <a:r>
              <a:rPr lang="en-US" sz="2400" dirty="0" err="1" smtClean="0">
                <a:latin typeface="Arial" panose="020B0604020202020204" pitchFamily="34" charset="0"/>
                <a:cs typeface="Arial" panose="020B0604020202020204" pitchFamily="34" charset="0"/>
              </a:rPr>
              <a:t>Docker</a:t>
            </a:r>
            <a:r>
              <a:rPr lang="en-US" sz="2400" dirty="0" smtClean="0">
                <a:latin typeface="Arial" panose="020B0604020202020204" pitchFamily="34" charset="0"/>
                <a:cs typeface="Arial" panose="020B0604020202020204" pitchFamily="34" charset="0"/>
              </a:rPr>
              <a:t> image using </a:t>
            </a:r>
            <a:r>
              <a:rPr lang="en-US" sz="2400" dirty="0" smtClean="0">
                <a:solidFill>
                  <a:srgbClr val="FFC000"/>
                </a:solidFill>
                <a:latin typeface="Arial" panose="020B0604020202020204" pitchFamily="34" charset="0"/>
                <a:cs typeface="Arial" panose="020B0604020202020204" pitchFamily="34" charset="0"/>
              </a:rPr>
              <a:t>dockerbuild.ps1</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Push </a:t>
            </a:r>
            <a:r>
              <a:rPr lang="en-US" sz="2400" dirty="0" err="1" smtClean="0">
                <a:latin typeface="Arial" panose="020B0604020202020204" pitchFamily="34" charset="0"/>
                <a:cs typeface="Arial" panose="020B0604020202020204" pitchFamily="34" charset="0"/>
              </a:rPr>
              <a:t>Docker</a:t>
            </a:r>
            <a:r>
              <a:rPr lang="en-US" sz="2400" dirty="0" smtClean="0">
                <a:latin typeface="Arial" panose="020B0604020202020204" pitchFamily="34" charset="0"/>
                <a:cs typeface="Arial" panose="020B0604020202020204" pitchFamily="34" charset="0"/>
              </a:rPr>
              <a:t> image to </a:t>
            </a:r>
            <a:r>
              <a:rPr lang="en-US" sz="2400" dirty="0" err="1" smtClean="0">
                <a:latin typeface="Arial" panose="020B0604020202020204" pitchFamily="34" charset="0"/>
                <a:cs typeface="Arial" panose="020B0604020202020204" pitchFamily="34" charset="0"/>
              </a:rPr>
              <a:t>Docker</a:t>
            </a:r>
            <a:r>
              <a:rPr lang="en-US" sz="2400" dirty="0" smtClean="0">
                <a:latin typeface="Arial" panose="020B0604020202020204" pitchFamily="34" charset="0"/>
                <a:cs typeface="Arial" panose="020B0604020202020204" pitchFamily="34" charset="0"/>
              </a:rPr>
              <a:t> Hub Registry using </a:t>
            </a:r>
            <a:r>
              <a:rPr lang="en-US" sz="2400" dirty="0" smtClean="0">
                <a:solidFill>
                  <a:srgbClr val="FFC000"/>
                </a:solidFill>
                <a:latin typeface="Arial" panose="020B0604020202020204" pitchFamily="34" charset="0"/>
                <a:cs typeface="Arial" panose="020B0604020202020204" pitchFamily="34" charset="0"/>
              </a:rPr>
              <a:t>dockerpush.ps1</a:t>
            </a:r>
          </a:p>
          <a:p>
            <a:pPr marL="457200" indent="-457200">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Run the image using </a:t>
            </a:r>
            <a:r>
              <a:rPr lang="en-US" sz="2400" dirty="0" smtClean="0">
                <a:solidFill>
                  <a:srgbClr val="FFC000"/>
                </a:solidFill>
                <a:latin typeface="Arial" panose="020B0604020202020204" pitchFamily="34" charset="0"/>
                <a:cs typeface="Arial" panose="020B0604020202020204" pitchFamily="34" charset="0"/>
              </a:rPr>
              <a:t>dockerrun.ps1</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435260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351687"/>
          </a:xfrm>
        </p:spPr>
        <p:txBody>
          <a:bodyPr/>
          <a:lstStyle/>
          <a:p>
            <a:pPr algn="ctr"/>
            <a:r>
              <a:rPr sz="5400" dirty="0" smtClean="0">
                <a:latin typeface="Arial" pitchFamily="34" charset="0"/>
                <a:cs typeface="Arial" pitchFamily="34" charset="0"/>
              </a:rPr>
              <a:t>Building </a:t>
            </a:r>
            <a:r>
              <a:rPr sz="5400" dirty="0" err="1" smtClean="0">
                <a:latin typeface="Arial" pitchFamily="34" charset="0"/>
                <a:cs typeface="Arial" pitchFamily="34" charset="0"/>
              </a:rPr>
              <a:t>Docker</a:t>
            </a:r>
            <a:r>
              <a:rPr sz="5400" dirty="0" smtClean="0">
                <a:latin typeface="Arial" pitchFamily="34" charset="0"/>
                <a:cs typeface="Arial" pitchFamily="34" charset="0"/>
              </a:rPr>
              <a:t> Images</a:t>
            </a:r>
            <a:br>
              <a:rPr sz="5400" dirty="0" smtClean="0">
                <a:latin typeface="Arial" pitchFamily="34" charset="0"/>
                <a:cs typeface="Arial" pitchFamily="34" charset="0"/>
              </a:rPr>
            </a:br>
            <a:r>
              <a:rPr lang="en-US" sz="5400" dirty="0" smtClean="0">
                <a:latin typeface="Arial" pitchFamily="34" charset="0"/>
                <a:cs typeface="Arial" pitchFamily="34" charset="0"/>
              </a:rPr>
              <a:t>2</a:t>
            </a:r>
            <a:br>
              <a:rPr lang="en-US" sz="5400" dirty="0" smtClean="0">
                <a:latin typeface="Arial" pitchFamily="34" charset="0"/>
                <a:cs typeface="Arial" pitchFamily="34" charset="0"/>
              </a:rPr>
            </a:br>
            <a:r>
              <a:rPr lang="en-US" sz="5400" dirty="0" smtClean="0">
                <a:latin typeface="Arial" pitchFamily="34" charset="0"/>
                <a:cs typeface="Arial" pitchFamily="34" charset="0"/>
              </a:rPr>
              <a:t>Packaging a .NET Core App</a:t>
            </a: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Tree>
    <p:extLst>
      <p:ext uri="{BB962C8B-B14F-4D97-AF65-F5344CB8AC3E}">
        <p14:creationId xmlns:p14="http://schemas.microsoft.com/office/powerpoint/2010/main" val="33307917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7588A3A-AAE1-4721-B97E-CE320077E462}"/>
              </a:ext>
            </a:extLst>
          </p:cNvPr>
          <p:cNvSpPr>
            <a:spLocks noGrp="1"/>
          </p:cNvSpPr>
          <p:nvPr>
            <p:ph idx="1"/>
          </p:nvPr>
        </p:nvSpPr>
        <p:spPr>
          <a:xfrm>
            <a:off x="685800" y="3758133"/>
            <a:ext cx="7408333" cy="3450696"/>
          </a:xfrm>
        </p:spPr>
        <p:txBody>
          <a:bodyPr>
            <a:normAutofit/>
          </a:bodyPr>
          <a:lstStyle/>
          <a:p>
            <a:r>
              <a:rPr lang="en-US" dirty="0"/>
              <a:t>Static web:  </a:t>
            </a:r>
            <a:r>
              <a:rPr lang="en-US" dirty="0" err="1">
                <a:highlight>
                  <a:srgbClr val="FFFF00"/>
                </a:highlight>
              </a:rPr>
              <a:t>nginx</a:t>
            </a:r>
            <a:r>
              <a:rPr lang="en-US" dirty="0">
                <a:highlight>
                  <a:srgbClr val="FFFF00"/>
                </a:highlight>
              </a:rPr>
              <a:t> </a:t>
            </a:r>
            <a:r>
              <a:rPr lang="en-US" dirty="0"/>
              <a:t>is a fast webserver, generally faster than Apache</a:t>
            </a:r>
          </a:p>
          <a:p>
            <a:r>
              <a:rPr lang="en-US" dirty="0"/>
              <a:t>Queue:  </a:t>
            </a:r>
            <a:r>
              <a:rPr lang="en-US" dirty="0" err="1">
                <a:highlight>
                  <a:srgbClr val="FFFF00"/>
                </a:highlight>
              </a:rPr>
              <a:t>Redis</a:t>
            </a:r>
            <a:r>
              <a:rPr lang="en-US" dirty="0">
                <a:highlight>
                  <a:srgbClr val="FFFF00"/>
                </a:highlight>
              </a:rPr>
              <a:t> </a:t>
            </a:r>
            <a:r>
              <a:rPr lang="en-US" dirty="0"/>
              <a:t>= </a:t>
            </a:r>
            <a:r>
              <a:rPr lang="en-US" dirty="0">
                <a:solidFill>
                  <a:schemeClr val="tx1"/>
                </a:solidFill>
              </a:rPr>
              <a:t>in-memory </a:t>
            </a:r>
            <a:r>
              <a:rPr lang="en-US" b="1" dirty="0">
                <a:solidFill>
                  <a:schemeClr val="tx1"/>
                </a:solidFill>
              </a:rPr>
              <a:t>data structure store</a:t>
            </a:r>
            <a:r>
              <a:rPr lang="en-US" dirty="0">
                <a:solidFill>
                  <a:schemeClr val="tx1"/>
                </a:solidFill>
              </a:rPr>
              <a:t>, used as a database, </a:t>
            </a:r>
            <a:r>
              <a:rPr lang="en-US" b="1" dirty="0">
                <a:solidFill>
                  <a:schemeClr val="tx1"/>
                </a:solidFill>
              </a:rPr>
              <a:t>cache </a:t>
            </a:r>
            <a:r>
              <a:rPr lang="en-US" dirty="0">
                <a:solidFill>
                  <a:schemeClr val="tx1"/>
                </a:solidFill>
              </a:rPr>
              <a:t>and message broker.</a:t>
            </a:r>
            <a:endParaRPr lang="en-US" dirty="0"/>
          </a:p>
          <a:p>
            <a:endParaRPr lang="en-US" dirty="0"/>
          </a:p>
        </p:txBody>
      </p:sp>
      <p:sp>
        <p:nvSpPr>
          <p:cNvPr id="3" name="Title 2">
            <a:extLst>
              <a:ext uri="{FF2B5EF4-FFF2-40B4-BE49-F238E27FC236}">
                <a16:creationId xmlns="" xmlns:a16="http://schemas.microsoft.com/office/drawing/2014/main" id="{873D35DF-C893-417F-8F41-4B4B28E75A85}"/>
              </a:ext>
            </a:extLst>
          </p:cNvPr>
          <p:cNvSpPr>
            <a:spLocks noGrp="1"/>
          </p:cNvSpPr>
          <p:nvPr>
            <p:ph type="title"/>
          </p:nvPr>
        </p:nvSpPr>
        <p:spPr/>
        <p:txBody>
          <a:bodyPr>
            <a:normAutofit fontScale="90000"/>
          </a:bodyPr>
          <a:lstStyle/>
          <a:p>
            <a:r>
              <a:rPr lang="en-US" dirty="0"/>
              <a:t>PAUSE: What were some of these technologies</a:t>
            </a:r>
          </a:p>
        </p:txBody>
      </p:sp>
      <p:pic>
        <p:nvPicPr>
          <p:cNvPr id="4" name="Picture 2">
            <a:extLst>
              <a:ext uri="{FF2B5EF4-FFF2-40B4-BE49-F238E27FC236}">
                <a16:creationId xmlns="" xmlns:a16="http://schemas.microsoft.com/office/drawing/2014/main" id="{2AF46C34-423E-4DAE-9AE5-7B7588C8FA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775"/>
          <a:stretch/>
        </p:blipFill>
        <p:spPr bwMode="auto">
          <a:xfrm>
            <a:off x="314325" y="1761067"/>
            <a:ext cx="88296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73573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153400" cy="1752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Creating the Folder Structure and the Console App</a:t>
            </a:r>
            <a:endParaRPr lang="en-IN" dirty="0"/>
          </a:p>
        </p:txBody>
      </p:sp>
      <p:sp>
        <p:nvSpPr>
          <p:cNvPr id="2" name="Rectangle 1"/>
          <p:cNvSpPr/>
          <p:nvPr/>
        </p:nvSpPr>
        <p:spPr>
          <a:xfrm>
            <a:off x="762000" y="2436740"/>
            <a:ext cx="6096000" cy="247856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342900" indent="-342900">
              <a:lnSpc>
                <a:spcPct val="107000"/>
              </a:lnSpc>
              <a:spcAft>
                <a:spcPts val="800"/>
              </a:spcAft>
              <a:buFont typeface="+mj-lt"/>
              <a:buAutoNum type="arabicParenR"/>
            </a:pPr>
            <a:r>
              <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Create a folder 02-DotNetCoreApp</a:t>
            </a:r>
            <a:endParaRPr lang="en-IN"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arenR"/>
            </a:pPr>
            <a:r>
              <a:rPr lang="en-US" sz="2400" b="1" dirty="0" err="1"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mkdir</a:t>
            </a:r>
            <a:r>
              <a:rPr lang="en-US" sz="2400" b="1" dirty="0"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dotnetapp</a:t>
            </a:r>
            <a:endParaRPr lang="en-IN"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arenR"/>
            </a:pPr>
            <a:r>
              <a:rPr lang="en-US" sz="2400" b="1" dirty="0" err="1"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dotnet</a:t>
            </a:r>
            <a:r>
              <a:rPr lang="en-US" sz="2400" b="1" dirty="0"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new console</a:t>
            </a:r>
            <a:endParaRPr lang="en-IN"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arenR"/>
            </a:pPr>
            <a:r>
              <a:rPr lang="en-US" sz="2400" b="1" dirty="0" err="1"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dotnet</a:t>
            </a:r>
            <a:r>
              <a:rPr lang="en-US" sz="2400" b="1" dirty="0"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restore</a:t>
            </a:r>
            <a:endParaRPr lang="en-IN"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arenR"/>
            </a:pPr>
            <a:r>
              <a:rPr lang="en-US" sz="2400" b="1" dirty="0" err="1"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dotnet</a:t>
            </a:r>
            <a:r>
              <a:rPr lang="en-US" sz="2400" b="1" dirty="0"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run</a:t>
            </a:r>
            <a:endPar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019466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Dockerfile</a:t>
            </a:r>
            <a:endParaRPr lang="en-IN" dirty="0"/>
          </a:p>
        </p:txBody>
      </p:sp>
      <p:pic>
        <p:nvPicPr>
          <p:cNvPr id="4" name="Picture 3"/>
          <p:cNvPicPr>
            <a:picLocks noChangeAspect="1"/>
          </p:cNvPicPr>
          <p:nvPr/>
        </p:nvPicPr>
        <p:blipFill>
          <a:blip r:embed="rId3"/>
          <a:stretch>
            <a:fillRect/>
          </a:stretch>
        </p:blipFill>
        <p:spPr>
          <a:xfrm>
            <a:off x="685800" y="1295400"/>
            <a:ext cx="7281360" cy="4419600"/>
          </a:xfrm>
          <a:prstGeom prst="rect">
            <a:avLst/>
          </a:prstGeom>
        </p:spPr>
      </p:pic>
    </p:spTree>
    <p:extLst>
      <p:ext uri="{BB962C8B-B14F-4D97-AF65-F5344CB8AC3E}">
        <p14:creationId xmlns:p14="http://schemas.microsoft.com/office/powerpoint/2010/main" val="169983651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Dockerfile</a:t>
            </a:r>
            <a:r>
              <a:rPr lang="en-US" dirty="0" smtClean="0"/>
              <a:t> - Multistage</a:t>
            </a:r>
            <a:endParaRPr lang="en-IN" dirty="0"/>
          </a:p>
        </p:txBody>
      </p:sp>
      <p:sp>
        <p:nvSpPr>
          <p:cNvPr id="3" name="Rectangle 2"/>
          <p:cNvSpPr/>
          <p:nvPr/>
        </p:nvSpPr>
        <p:spPr>
          <a:xfrm>
            <a:off x="152400" y="1295401"/>
            <a:ext cx="8763000" cy="452431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IN" i="1" dirty="0">
                <a:solidFill>
                  <a:srgbClr val="0088FF"/>
                </a:solidFill>
                <a:latin typeface="Consolas" panose="020B0609020204030204" pitchFamily="49" charset="0"/>
              </a:rPr>
              <a:t># build stage</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FROM</a:t>
            </a:r>
            <a:r>
              <a:rPr lang="en-IN" dirty="0">
                <a:solidFill>
                  <a:srgbClr val="FFFFFF"/>
                </a:solidFill>
                <a:latin typeface="Consolas" panose="020B0609020204030204" pitchFamily="49" charset="0"/>
              </a:rPr>
              <a:t> mcr.microsoft.com/</a:t>
            </a:r>
            <a:r>
              <a:rPr lang="en-IN" dirty="0" err="1">
                <a:solidFill>
                  <a:srgbClr val="FFFFFF"/>
                </a:solidFill>
                <a:latin typeface="Consolas" panose="020B0609020204030204" pitchFamily="49" charset="0"/>
              </a:rPr>
              <a:t>dotnet</a:t>
            </a:r>
            <a:r>
              <a:rPr lang="en-IN" dirty="0">
                <a:solidFill>
                  <a:srgbClr val="FFFFFF"/>
                </a:solidFill>
                <a:latin typeface="Consolas" panose="020B0609020204030204" pitchFamily="49" charset="0"/>
              </a:rPr>
              <a:t>/core/sdk:3.1 </a:t>
            </a:r>
            <a:r>
              <a:rPr lang="en-IN" dirty="0">
                <a:solidFill>
                  <a:srgbClr val="FF9D00"/>
                </a:solidFill>
                <a:latin typeface="Consolas" panose="020B0609020204030204" pitchFamily="49" charset="0"/>
              </a:rPr>
              <a:t>AS</a:t>
            </a:r>
            <a:r>
              <a:rPr lang="en-IN" dirty="0">
                <a:solidFill>
                  <a:srgbClr val="FFFFFF"/>
                </a:solidFill>
                <a:latin typeface="Consolas" panose="020B0609020204030204" pitchFamily="49" charset="0"/>
              </a:rPr>
              <a:t> builder</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WORKDIR</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src</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COPY</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src</a:t>
            </a:r>
            <a:r>
              <a:rPr lang="en-IN" dirty="0">
                <a:solidFill>
                  <a:srgbClr val="FFFFFF"/>
                </a:solidFill>
                <a:latin typeface="Consolas" panose="020B0609020204030204" pitchFamily="49" charset="0"/>
              </a:rPr>
              <a:t>/ .</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USER</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ContainerAdministrator</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RUN</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dotnet</a:t>
            </a:r>
            <a:r>
              <a:rPr lang="en-IN" dirty="0">
                <a:solidFill>
                  <a:srgbClr val="FFFFFF"/>
                </a:solidFill>
                <a:latin typeface="Consolas" panose="020B0609020204030204" pitchFamily="49" charset="0"/>
              </a:rPr>
              <a:t> restore &amp;&amp; </a:t>
            </a:r>
            <a:r>
              <a:rPr lang="en-IN" dirty="0" err="1">
                <a:solidFill>
                  <a:srgbClr val="FFFFFF"/>
                </a:solidFill>
                <a:latin typeface="Consolas" panose="020B0609020204030204" pitchFamily="49" charset="0"/>
              </a:rPr>
              <a:t>dotnet</a:t>
            </a:r>
            <a:r>
              <a:rPr lang="en-IN" dirty="0">
                <a:solidFill>
                  <a:srgbClr val="FFFFFF"/>
                </a:solidFill>
                <a:latin typeface="Consolas" panose="020B0609020204030204" pitchFamily="49" charset="0"/>
              </a:rPr>
              <a:t> publish</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i="1" dirty="0">
                <a:solidFill>
                  <a:srgbClr val="0088FF"/>
                </a:solidFill>
                <a:latin typeface="Consolas" panose="020B0609020204030204" pitchFamily="49" charset="0"/>
              </a:rPr>
              <a:t># final image stage</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FROM</a:t>
            </a:r>
            <a:r>
              <a:rPr lang="en-IN" dirty="0">
                <a:solidFill>
                  <a:srgbClr val="FFFFFF"/>
                </a:solidFill>
                <a:latin typeface="Consolas" panose="020B0609020204030204" pitchFamily="49" charset="0"/>
              </a:rPr>
              <a:t> mcr.microsoft.com/</a:t>
            </a:r>
            <a:r>
              <a:rPr lang="en-IN" dirty="0" err="1">
                <a:solidFill>
                  <a:srgbClr val="FFFFFF"/>
                </a:solidFill>
                <a:latin typeface="Consolas" panose="020B0609020204030204" pitchFamily="49" charset="0"/>
              </a:rPr>
              <a:t>dotnet</a:t>
            </a:r>
            <a:r>
              <a:rPr lang="en-IN" dirty="0">
                <a:solidFill>
                  <a:srgbClr val="FFFFFF"/>
                </a:solidFill>
                <a:latin typeface="Consolas" panose="020B0609020204030204" pitchFamily="49" charset="0"/>
              </a:rPr>
              <a:t>/core/sdk:3.1</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WORKDIR</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dotnetapp</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COPY</a:t>
            </a:r>
            <a:r>
              <a:rPr lang="en-IN" dirty="0">
                <a:solidFill>
                  <a:srgbClr val="FFFFFF"/>
                </a:solidFill>
                <a:latin typeface="Consolas" panose="020B0609020204030204" pitchFamily="49" charset="0"/>
              </a:rPr>
              <a:t> --from=builder /</a:t>
            </a:r>
            <a:r>
              <a:rPr lang="en-IN" dirty="0" err="1">
                <a:solidFill>
                  <a:srgbClr val="FFFFFF"/>
                </a:solidFill>
                <a:latin typeface="Consolas" panose="020B0609020204030204" pitchFamily="49" charset="0"/>
              </a:rPr>
              <a:t>src</a:t>
            </a:r>
            <a:r>
              <a:rPr lang="en-IN" dirty="0">
                <a:solidFill>
                  <a:srgbClr val="FFFFFF"/>
                </a:solidFill>
                <a:latin typeface="Consolas" panose="020B0609020204030204" pitchFamily="49" charset="0"/>
              </a:rPr>
              <a:t>/bin/Debug/netcoreapp3.1/publish .</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CMD</a:t>
            </a:r>
            <a:r>
              <a:rPr lang="en-IN" dirty="0">
                <a:solidFill>
                  <a:srgbClr val="FFFFFF"/>
                </a:solidFill>
                <a:latin typeface="Consolas" panose="020B0609020204030204" pitchFamily="49" charset="0"/>
              </a:rPr>
              <a:t> [</a:t>
            </a:r>
            <a:r>
              <a:rPr lang="en-IN" dirty="0">
                <a:solidFill>
                  <a:srgbClr val="A5FF90"/>
                </a:solidFill>
                <a:latin typeface="Consolas" panose="020B0609020204030204" pitchFamily="49" charset="0"/>
              </a:rPr>
              <a:t>"</a:t>
            </a:r>
            <a:r>
              <a:rPr lang="en-IN" dirty="0" err="1">
                <a:solidFill>
                  <a:srgbClr val="A5FF90"/>
                </a:solidFill>
                <a:latin typeface="Consolas" panose="020B0609020204030204" pitchFamily="49" charset="0"/>
              </a:rPr>
              <a:t>dotnet</a:t>
            </a:r>
            <a:r>
              <a:rPr lang="en-IN" dirty="0">
                <a:solidFill>
                  <a:srgbClr val="A5FF90"/>
                </a:solidFill>
                <a:latin typeface="Consolas" panose="020B0609020204030204" pitchFamily="49" charset="0"/>
              </a:rPr>
              <a:t>"</a:t>
            </a:r>
            <a:r>
              <a:rPr lang="en-IN" dirty="0">
                <a:solidFill>
                  <a:srgbClr val="FFFFFF"/>
                </a:solidFill>
                <a:latin typeface="Consolas" panose="020B0609020204030204" pitchFamily="49" charset="0"/>
              </a:rPr>
              <a:t>, </a:t>
            </a:r>
            <a:r>
              <a:rPr lang="en-IN" dirty="0">
                <a:solidFill>
                  <a:srgbClr val="A5FF90"/>
                </a:solidFill>
                <a:latin typeface="Consolas" panose="020B0609020204030204" pitchFamily="49" charset="0"/>
              </a:rPr>
              <a:t>"dotnetapp.dll"</a:t>
            </a:r>
            <a:r>
              <a:rPr lang="en-IN" dirty="0">
                <a:solidFill>
                  <a:srgbClr val="FFFFFF"/>
                </a:solidFill>
                <a:latin typeface="Consolas" panose="020B0609020204030204" pitchFamily="49" charset="0"/>
              </a:rPr>
              <a:t>]</a:t>
            </a:r>
            <a:endParaRPr lang="en-IN"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41373206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351687"/>
          </a:xfrm>
        </p:spPr>
        <p:txBody>
          <a:bodyPr/>
          <a:lstStyle/>
          <a:p>
            <a:pPr algn="ctr"/>
            <a:r>
              <a:rPr sz="5400" dirty="0" smtClean="0">
                <a:latin typeface="Arial" pitchFamily="34" charset="0"/>
                <a:cs typeface="Arial" pitchFamily="34" charset="0"/>
              </a:rPr>
              <a:t>Deploying a Static </a:t>
            </a:r>
            <a:r>
              <a:rPr sz="5400" dirty="0" err="1" smtClean="0">
                <a:latin typeface="Arial" pitchFamily="34" charset="0"/>
                <a:cs typeface="Arial" pitchFamily="34" charset="0"/>
              </a:rPr>
              <a:t>WebSite</a:t>
            </a:r>
            <a:r>
              <a:rPr sz="5400" dirty="0" smtClean="0">
                <a:latin typeface="Arial" pitchFamily="34" charset="0"/>
                <a:cs typeface="Arial" pitchFamily="34" charset="0"/>
              </a:rPr>
              <a:t/>
            </a:r>
            <a:br>
              <a:rPr sz="5400" dirty="0" smtClean="0">
                <a:latin typeface="Arial" pitchFamily="34" charset="0"/>
                <a:cs typeface="Arial" pitchFamily="34" charset="0"/>
              </a:rPr>
            </a:br>
            <a:r>
              <a:rPr lang="en-US" sz="5400" dirty="0" smtClean="0">
                <a:latin typeface="Arial" pitchFamily="34" charset="0"/>
                <a:cs typeface="Arial" pitchFamily="34" charset="0"/>
              </a:rPr>
              <a:t>to </a:t>
            </a:r>
            <a:r>
              <a:rPr lang="en-US" sz="5400" dirty="0" err="1" smtClean="0">
                <a:latin typeface="Arial" pitchFamily="34" charset="0"/>
                <a:cs typeface="Arial" pitchFamily="34" charset="0"/>
              </a:rPr>
              <a:t>Docker</a:t>
            </a:r>
            <a:r>
              <a:rPr lang="en-US" sz="5400" dirty="0" smtClean="0">
                <a:latin typeface="Arial" pitchFamily="34" charset="0"/>
                <a:cs typeface="Arial" pitchFamily="34" charset="0"/>
              </a:rPr>
              <a:t> with IIS &amp; Run Arguments</a:t>
            </a:r>
            <a:r>
              <a:rPr sz="5400" dirty="0" smtClean="0">
                <a:latin typeface="Arial" pitchFamily="34" charset="0"/>
                <a:cs typeface="Arial" pitchFamily="34" charset="0"/>
              </a:rPr>
              <a:t/>
            </a:r>
            <a:br>
              <a:rPr sz="54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Tree>
    <p:extLst>
      <p:ext uri="{BB962C8B-B14F-4D97-AF65-F5344CB8AC3E}">
        <p14:creationId xmlns:p14="http://schemas.microsoft.com/office/powerpoint/2010/main" val="134795064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a:t>t</a:t>
            </a:r>
            <a:r>
              <a:rPr lang="en-US" dirty="0" smtClean="0"/>
              <a:t>emplate.html </a:t>
            </a:r>
            <a:endParaRPr lang="en-IN" dirty="0"/>
          </a:p>
        </p:txBody>
      </p:sp>
      <p:sp>
        <p:nvSpPr>
          <p:cNvPr id="3" name="Rectangle 2"/>
          <p:cNvSpPr/>
          <p:nvPr/>
        </p:nvSpPr>
        <p:spPr>
          <a:xfrm>
            <a:off x="152400" y="1295401"/>
            <a:ext cx="8077200" cy="2585323"/>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t/>
            </a:r>
            <a:br>
              <a:rPr lang="en-US" dirty="0"/>
            </a:br>
            <a:r>
              <a:rPr lang="en-US" dirty="0"/>
              <a:t>&lt;html&gt;</a:t>
            </a:r>
          </a:p>
          <a:p>
            <a:r>
              <a:rPr lang="en-US" dirty="0"/>
              <a:t>    &lt;title&gt;</a:t>
            </a:r>
          </a:p>
          <a:p>
            <a:r>
              <a:rPr lang="en-US" dirty="0"/>
              <a:t>        This is: {environment}</a:t>
            </a:r>
          </a:p>
          <a:p>
            <a:r>
              <a:rPr lang="en-US" dirty="0"/>
              <a:t>    &lt;/title&gt;</a:t>
            </a:r>
          </a:p>
          <a:p>
            <a:r>
              <a:rPr lang="en-US" dirty="0"/>
              <a:t>    &lt;body&gt;</a:t>
            </a:r>
          </a:p>
          <a:p>
            <a:r>
              <a:rPr lang="en-US" dirty="0"/>
              <a:t>        &lt;h1&gt;Hello from {hostname}!&lt;/h1&gt;</a:t>
            </a:r>
          </a:p>
          <a:p>
            <a:r>
              <a:rPr lang="en-US" dirty="0"/>
              <a:t>    &lt;/body&gt;</a:t>
            </a:r>
          </a:p>
          <a:p>
            <a:r>
              <a:rPr lang="en-US" dirty="0"/>
              <a:t>&lt;/html&gt;</a:t>
            </a:r>
          </a:p>
        </p:txBody>
      </p:sp>
    </p:spTree>
    <p:extLst>
      <p:ext uri="{BB962C8B-B14F-4D97-AF65-F5344CB8AC3E}">
        <p14:creationId xmlns:p14="http://schemas.microsoft.com/office/powerpoint/2010/main" val="111736956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err="1" smtClean="0"/>
              <a:t>Dockerfile</a:t>
            </a:r>
            <a:r>
              <a:rPr lang="en-US" dirty="0" smtClean="0"/>
              <a:t> </a:t>
            </a:r>
            <a:endParaRPr lang="en-IN" dirty="0"/>
          </a:p>
        </p:txBody>
      </p:sp>
      <p:sp>
        <p:nvSpPr>
          <p:cNvPr id="3" name="Rectangle 2"/>
          <p:cNvSpPr/>
          <p:nvPr/>
        </p:nvSpPr>
        <p:spPr>
          <a:xfrm>
            <a:off x="152400" y="1295401"/>
            <a:ext cx="8763000" cy="480131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IN" i="1" dirty="0">
                <a:solidFill>
                  <a:srgbClr val="0088FF"/>
                </a:solidFill>
                <a:latin typeface="Consolas" panose="020B0609020204030204" pitchFamily="49" charset="0"/>
              </a:rPr>
              <a:t># escape=`</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FROM</a:t>
            </a:r>
            <a:r>
              <a:rPr lang="en-IN" dirty="0">
                <a:solidFill>
                  <a:srgbClr val="FFFFFF"/>
                </a:solidFill>
                <a:latin typeface="Consolas" panose="020B0609020204030204" pitchFamily="49" charset="0"/>
              </a:rPr>
              <a:t> mcr.microsoft.com/windows/</a:t>
            </a:r>
            <a:r>
              <a:rPr lang="en-IN" dirty="0" err="1">
                <a:solidFill>
                  <a:srgbClr val="FFFFFF"/>
                </a:solidFill>
                <a:latin typeface="Consolas" panose="020B0609020204030204" pitchFamily="49" charset="0"/>
              </a:rPr>
              <a:t>servercore</a:t>
            </a:r>
            <a:r>
              <a:rPr lang="en-IN" dirty="0">
                <a:solidFill>
                  <a:srgbClr val="FFFFFF"/>
                </a:solidFill>
                <a:latin typeface="Consolas" panose="020B0609020204030204" pitchFamily="49" charset="0"/>
              </a:rPr>
              <a:t>/iis:windowsservercore-ltsc2019</a:t>
            </a:r>
          </a:p>
          <a:p>
            <a:r>
              <a:rPr lang="en-IN" dirty="0">
                <a:solidFill>
                  <a:srgbClr val="FF9D00"/>
                </a:solidFill>
                <a:latin typeface="Consolas" panose="020B0609020204030204" pitchFamily="49" charset="0"/>
              </a:rPr>
              <a:t>SHELL</a:t>
            </a:r>
            <a:r>
              <a:rPr lang="en-IN" dirty="0">
                <a:solidFill>
                  <a:srgbClr val="FFFFFF"/>
                </a:solidFill>
                <a:latin typeface="Consolas" panose="020B0609020204030204" pitchFamily="49" charset="0"/>
              </a:rPr>
              <a:t> [</a:t>
            </a:r>
            <a:r>
              <a:rPr lang="en-IN" dirty="0">
                <a:solidFill>
                  <a:srgbClr val="A5FF90"/>
                </a:solidFill>
                <a:latin typeface="Consolas" panose="020B0609020204030204" pitchFamily="49" charset="0"/>
              </a:rPr>
              <a:t>"</a:t>
            </a:r>
            <a:r>
              <a:rPr lang="en-IN" dirty="0" err="1">
                <a:solidFill>
                  <a:srgbClr val="A5FF90"/>
                </a:solidFill>
                <a:latin typeface="Consolas" panose="020B0609020204030204" pitchFamily="49" charset="0"/>
              </a:rPr>
              <a:t>powershell</a:t>
            </a:r>
            <a:r>
              <a:rPr lang="en-IN" dirty="0">
                <a:solidFill>
                  <a:srgbClr val="A5FF90"/>
                </a:solidFill>
                <a:latin typeface="Consolas" panose="020B0609020204030204" pitchFamily="49" charset="0"/>
              </a:rPr>
              <a:t>"</a:t>
            </a:r>
            <a:r>
              <a:rPr lang="en-IN" dirty="0">
                <a:solidFill>
                  <a:srgbClr val="FFFFFF"/>
                </a:solidFill>
                <a:latin typeface="Consolas" panose="020B0609020204030204" pitchFamily="49" charset="0"/>
              </a:rPr>
              <a:t>]</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ARG</a:t>
            </a:r>
            <a:r>
              <a:rPr lang="en-IN" dirty="0">
                <a:solidFill>
                  <a:srgbClr val="FFFFFF"/>
                </a:solidFill>
                <a:latin typeface="Consolas" panose="020B0609020204030204" pitchFamily="49" charset="0"/>
              </a:rPr>
              <a:t> ENV_NAME=DEV</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EXPOSE</a:t>
            </a:r>
            <a:r>
              <a:rPr lang="en-IN" dirty="0">
                <a:solidFill>
                  <a:srgbClr val="FFFFFF"/>
                </a:solidFill>
                <a:latin typeface="Consolas" panose="020B0609020204030204" pitchFamily="49" charset="0"/>
              </a:rPr>
              <a:t> 80</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COPY</a:t>
            </a:r>
            <a:r>
              <a:rPr lang="en-IN" dirty="0">
                <a:solidFill>
                  <a:srgbClr val="FFFFFF"/>
                </a:solidFill>
                <a:latin typeface="Consolas" panose="020B0609020204030204" pitchFamily="49" charset="0"/>
              </a:rPr>
              <a:t> template.html C:\template.html</a:t>
            </a:r>
          </a:p>
          <a:p>
            <a:r>
              <a:rPr lang="en-IN" dirty="0">
                <a:solidFill>
                  <a:srgbClr val="FFFFFF"/>
                </a:solidFill>
                <a:latin typeface="Consolas" panose="020B0609020204030204" pitchFamily="49" charset="0"/>
              </a:rPr>
              <a:t/>
            </a:r>
            <a:br>
              <a:rPr lang="en-IN" dirty="0">
                <a:solidFill>
                  <a:srgbClr val="FFFFFF"/>
                </a:solidFill>
                <a:latin typeface="Consolas" panose="020B0609020204030204" pitchFamily="49" charset="0"/>
              </a:rPr>
            </a:br>
            <a:r>
              <a:rPr lang="en-IN" dirty="0">
                <a:solidFill>
                  <a:srgbClr val="FF9D00"/>
                </a:solidFill>
                <a:latin typeface="Consolas" panose="020B0609020204030204" pitchFamily="49" charset="0"/>
              </a:rPr>
              <a:t>RUN</a:t>
            </a:r>
            <a:r>
              <a:rPr lang="en-IN" dirty="0">
                <a:solidFill>
                  <a:srgbClr val="FFFFFF"/>
                </a:solidFill>
                <a:latin typeface="Consolas" panose="020B0609020204030204" pitchFamily="49" charset="0"/>
              </a:rPr>
              <a:t> (Get-Content -Raw -Path C:\template.html) `</a:t>
            </a:r>
          </a:p>
          <a:p>
            <a:r>
              <a:rPr lang="en-IN" dirty="0">
                <a:solidFill>
                  <a:srgbClr val="FFFFFF"/>
                </a:solidFill>
                <a:latin typeface="Consolas" panose="020B0609020204030204" pitchFamily="49" charset="0"/>
              </a:rPr>
              <a:t>     -replace </a:t>
            </a:r>
            <a:r>
              <a:rPr lang="en-IN" dirty="0">
                <a:solidFill>
                  <a:srgbClr val="A5FF90"/>
                </a:solidFill>
                <a:latin typeface="Consolas" panose="020B0609020204030204" pitchFamily="49" charset="0"/>
              </a:rPr>
              <a:t>'{hostname}'</a:t>
            </a:r>
            <a:r>
              <a:rPr lang="en-IN" dirty="0">
                <a:solidFill>
                  <a:srgbClr val="FFFFFF"/>
                </a:solidFill>
                <a:latin typeface="Consolas" panose="020B0609020204030204" pitchFamily="49" charset="0"/>
              </a:rPr>
              <a:t>, [Environment]::</a:t>
            </a:r>
            <a:r>
              <a:rPr lang="en-IN" dirty="0" err="1">
                <a:solidFill>
                  <a:srgbClr val="FFFFFF"/>
                </a:solidFill>
                <a:latin typeface="Consolas" panose="020B0609020204030204" pitchFamily="49" charset="0"/>
              </a:rPr>
              <a:t>MachineName</a:t>
            </a:r>
            <a:r>
              <a:rPr lang="en-IN" dirty="0">
                <a:solidFill>
                  <a:srgbClr val="FFFFFF"/>
                </a:solidFill>
                <a:latin typeface="Consolas" panose="020B0609020204030204" pitchFamily="49" charset="0"/>
              </a:rPr>
              <a:t> `</a:t>
            </a:r>
          </a:p>
          <a:p>
            <a:r>
              <a:rPr lang="en-IN" dirty="0">
                <a:solidFill>
                  <a:srgbClr val="FFFFFF"/>
                </a:solidFill>
                <a:latin typeface="Consolas" panose="020B0609020204030204" pitchFamily="49" charset="0"/>
              </a:rPr>
              <a:t>     -replace </a:t>
            </a:r>
            <a:r>
              <a:rPr lang="en-IN" dirty="0">
                <a:solidFill>
                  <a:srgbClr val="A5FF90"/>
                </a:solidFill>
                <a:latin typeface="Consolas" panose="020B0609020204030204" pitchFamily="49" charset="0"/>
              </a:rPr>
              <a:t>'{environment}'</a:t>
            </a:r>
            <a:r>
              <a:rPr lang="en-IN" dirty="0">
                <a:solidFill>
                  <a:srgbClr val="FFFFFF"/>
                </a:solidFill>
                <a:latin typeface="Consolas" panose="020B0609020204030204" pitchFamily="49" charset="0"/>
              </a:rPr>
              <a:t>, [Environment]::</a:t>
            </a:r>
            <a:r>
              <a:rPr lang="en-IN" dirty="0" err="1">
                <a:solidFill>
                  <a:srgbClr val="FFFFFF"/>
                </a:solidFill>
                <a:latin typeface="Consolas" panose="020B0609020204030204" pitchFamily="49" charset="0"/>
              </a:rPr>
              <a:t>GetEnvironmentVariable</a:t>
            </a:r>
            <a:r>
              <a:rPr lang="en-IN" dirty="0">
                <a:solidFill>
                  <a:srgbClr val="FFFFFF"/>
                </a:solidFill>
                <a:latin typeface="Consolas" panose="020B0609020204030204" pitchFamily="49" charset="0"/>
              </a:rPr>
              <a:t>(</a:t>
            </a:r>
            <a:r>
              <a:rPr lang="en-IN" dirty="0">
                <a:solidFill>
                  <a:srgbClr val="A5FF90"/>
                </a:solidFill>
                <a:latin typeface="Consolas" panose="020B0609020204030204" pitchFamily="49" charset="0"/>
              </a:rPr>
              <a:t>'ENV_NAME'</a:t>
            </a:r>
            <a:r>
              <a:rPr lang="en-IN" dirty="0">
                <a:solidFill>
                  <a:srgbClr val="FFFFFF"/>
                </a:solidFill>
                <a:latin typeface="Consolas" panose="020B0609020204030204" pitchFamily="49" charset="0"/>
              </a:rPr>
              <a:t>) `</a:t>
            </a:r>
          </a:p>
          <a:p>
            <a:r>
              <a:rPr lang="en-IN" dirty="0">
                <a:solidFill>
                  <a:srgbClr val="FFFFFF"/>
                </a:solidFill>
                <a:latin typeface="Consolas" panose="020B0609020204030204" pitchFamily="49" charset="0"/>
              </a:rPr>
              <a:t>    | Set-Content -Path C:\inetpub\wwwroot\index.html</a:t>
            </a:r>
            <a:endParaRPr lang="en-IN"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55684337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1430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DockerBuild.ps1 </a:t>
            </a:r>
            <a:endParaRPr lang="en-IN" dirty="0"/>
          </a:p>
        </p:txBody>
      </p:sp>
      <p:sp>
        <p:nvSpPr>
          <p:cNvPr id="3" name="Rectangle 2"/>
          <p:cNvSpPr/>
          <p:nvPr/>
        </p:nvSpPr>
        <p:spPr>
          <a:xfrm>
            <a:off x="304800" y="2133600"/>
            <a:ext cx="83058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image build </a:t>
            </a:r>
            <a:r>
              <a:rPr lang="en-IN" dirty="0">
                <a:solidFill>
                  <a:srgbClr val="FF9D00"/>
                </a:solidFill>
                <a:latin typeface="Consolas" panose="020B0609020204030204" pitchFamily="49" charset="0"/>
              </a:rPr>
              <a:t>--build-</a:t>
            </a:r>
            <a:r>
              <a:rPr lang="en-IN" dirty="0" err="1">
                <a:solidFill>
                  <a:srgbClr val="FF9D00"/>
                </a:solidFill>
                <a:latin typeface="Consolas" panose="020B0609020204030204" pitchFamily="49" charset="0"/>
              </a:rPr>
              <a:t>arg</a:t>
            </a:r>
            <a:r>
              <a:rPr lang="en-IN" dirty="0">
                <a:solidFill>
                  <a:srgbClr val="FFFFFF"/>
                </a:solidFill>
                <a:latin typeface="Consolas" panose="020B0609020204030204" pitchFamily="49" charset="0"/>
              </a:rPr>
              <a:t> ENV_NAME</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TEST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tag </a:t>
            </a:r>
            <a:r>
              <a:rPr lang="en-IN" dirty="0" err="1">
                <a:solidFill>
                  <a:srgbClr val="FFFFFF"/>
                </a:solidFill>
                <a:latin typeface="Consolas" panose="020B0609020204030204" pitchFamily="49" charset="0"/>
              </a:rPr>
              <a:t>sriniiyer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docker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iis</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staticweb:v10 .</a:t>
            </a:r>
            <a:endParaRPr lang="en-IN" b="0" dirty="0">
              <a:solidFill>
                <a:srgbClr val="FFFFFF"/>
              </a:solidFill>
              <a:effectLst/>
              <a:latin typeface="Consolas" panose="020B0609020204030204" pitchFamily="49" charset="0"/>
            </a:endParaRPr>
          </a:p>
        </p:txBody>
      </p:sp>
      <p:sp>
        <p:nvSpPr>
          <p:cNvPr id="4" name="Title 1"/>
          <p:cNvSpPr txBox="1">
            <a:spLocks/>
          </p:cNvSpPr>
          <p:nvPr/>
        </p:nvSpPr>
        <p:spPr>
          <a:xfrm>
            <a:off x="335280" y="3886200"/>
            <a:ext cx="67818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Dockerrun.ps1 </a:t>
            </a:r>
            <a:endParaRPr lang="en-IN" dirty="0"/>
          </a:p>
        </p:txBody>
      </p:sp>
      <p:sp>
        <p:nvSpPr>
          <p:cNvPr id="6" name="Rectangle 5"/>
          <p:cNvSpPr/>
          <p:nvPr/>
        </p:nvSpPr>
        <p:spPr>
          <a:xfrm>
            <a:off x="335280" y="4876800"/>
            <a:ext cx="8503920" cy="646331"/>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container run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detach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publish </a:t>
            </a:r>
            <a:r>
              <a:rPr lang="en-IN" dirty="0">
                <a:solidFill>
                  <a:srgbClr val="FF628C"/>
                </a:solidFill>
                <a:latin typeface="Consolas" panose="020B0609020204030204" pitchFamily="49" charset="0"/>
              </a:rPr>
              <a:t>8081</a:t>
            </a:r>
            <a:r>
              <a:rPr lang="en-IN" dirty="0">
                <a:solidFill>
                  <a:srgbClr val="FFFFFF"/>
                </a:solidFill>
                <a:latin typeface="Consolas" panose="020B0609020204030204" pitchFamily="49" charset="0"/>
              </a:rPr>
              <a:t>:</a:t>
            </a:r>
            <a:r>
              <a:rPr lang="en-IN" dirty="0">
                <a:solidFill>
                  <a:srgbClr val="FF628C"/>
                </a:solidFill>
                <a:latin typeface="Consolas" panose="020B0609020204030204" pitchFamily="49" charset="0"/>
              </a:rPr>
              <a:t>80</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sriniiyer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docker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iis</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staticweb:v10</a:t>
            </a:r>
            <a:endParaRPr lang="en-IN"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30548799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905685"/>
          </a:xfrm>
        </p:spPr>
        <p:txBody>
          <a:bodyPr/>
          <a:lstStyle/>
          <a:p>
            <a:pPr algn="ctr"/>
            <a:r>
              <a:rPr sz="5400" dirty="0" smtClean="0">
                <a:latin typeface="Arial" pitchFamily="34" charset="0"/>
                <a:cs typeface="Arial" pitchFamily="34" charset="0"/>
              </a:rPr>
              <a:t>Temporary Containers</a:t>
            </a:r>
            <a:br>
              <a:rPr sz="5400" dirty="0" smtClean="0">
                <a:latin typeface="Arial" pitchFamily="34" charset="0"/>
                <a:cs typeface="Arial" pitchFamily="34" charset="0"/>
              </a:rPr>
            </a:br>
            <a:r>
              <a:rPr lang="en-US" sz="5400" dirty="0" smtClean="0">
                <a:latin typeface="Arial" pitchFamily="34" charset="0"/>
                <a:cs typeface="Arial" pitchFamily="34" charset="0"/>
              </a:rPr>
              <a:t>&amp;</a:t>
            </a:r>
            <a:br>
              <a:rPr lang="en-US" sz="5400" dirty="0" smtClean="0">
                <a:latin typeface="Arial" pitchFamily="34" charset="0"/>
                <a:cs typeface="Arial" pitchFamily="34" charset="0"/>
              </a:rPr>
            </a:br>
            <a:r>
              <a:rPr lang="en-US" sz="5400" dirty="0" smtClean="0">
                <a:latin typeface="Arial" pitchFamily="34" charset="0"/>
                <a:cs typeface="Arial" pitchFamily="34" charset="0"/>
              </a:rPr>
              <a:t>Image State</a:t>
            </a:r>
            <a:r>
              <a:rPr sz="5400" dirty="0" smtClean="0">
                <a:latin typeface="Arial" pitchFamily="34" charset="0"/>
                <a:cs typeface="Arial" pitchFamily="34" charset="0"/>
              </a:rPr>
              <a:t/>
            </a:r>
            <a:br>
              <a:rPr sz="54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Tree>
    <p:extLst>
      <p:ext uri="{BB962C8B-B14F-4D97-AF65-F5344CB8AC3E}">
        <p14:creationId xmlns:p14="http://schemas.microsoft.com/office/powerpoint/2010/main" val="218601756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7696200" cy="8382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dirty="0" smtClean="0"/>
              <a:t>Temporary </a:t>
            </a:r>
            <a:r>
              <a:rPr lang="en-US" dirty="0" err="1" smtClean="0"/>
              <a:t>Docker</a:t>
            </a:r>
            <a:r>
              <a:rPr lang="en-US" dirty="0" smtClean="0"/>
              <a:t> Containers</a:t>
            </a:r>
            <a:endParaRPr lang="en-IN" dirty="0"/>
          </a:p>
        </p:txBody>
      </p:sp>
      <p:sp>
        <p:nvSpPr>
          <p:cNvPr id="2" name="Rectangle 1"/>
          <p:cNvSpPr/>
          <p:nvPr/>
        </p:nvSpPr>
        <p:spPr>
          <a:xfrm>
            <a:off x="152400" y="1143000"/>
            <a:ext cx="8991600" cy="5016758"/>
          </a:xfrm>
          <a:prstGeom prst="rect">
            <a:avLst/>
          </a:prstGeom>
        </p:spPr>
        <p:txBody>
          <a:bodyPr wrap="square">
            <a:spAutoFit/>
          </a:bodyPr>
          <a:lstStyle/>
          <a:p>
            <a:pPr marL="285750" indent="-285750">
              <a:buFont typeface="Wingdings" panose="05000000000000000000" pitchFamily="2" charset="2"/>
              <a:buChar char="v"/>
            </a:pPr>
            <a:r>
              <a:rPr lang="en-US" sz="2000" dirty="0" err="1">
                <a:latin typeface="PalatinoLinotype-Roman"/>
              </a:rPr>
              <a:t>Docker</a:t>
            </a:r>
            <a:r>
              <a:rPr lang="en-US" sz="2000" dirty="0">
                <a:latin typeface="PalatinoLinotype-Roman"/>
              </a:rPr>
              <a:t> executes every build instruction inside </a:t>
            </a:r>
            <a:r>
              <a:rPr lang="en-US" sz="2000" dirty="0" smtClean="0">
                <a:latin typeface="PalatinoLinotype-Roman"/>
              </a:rPr>
              <a:t>a temporary, </a:t>
            </a:r>
            <a:r>
              <a:rPr lang="en-IN" sz="2000" dirty="0" smtClean="0">
                <a:latin typeface="PalatinoLinotype-Roman"/>
              </a:rPr>
              <a:t>intermediate container</a:t>
            </a:r>
          </a:p>
          <a:p>
            <a:pPr marL="285750" indent="-285750">
              <a:buFont typeface="Wingdings" panose="05000000000000000000" pitchFamily="2" charset="2"/>
              <a:buChar char="v"/>
            </a:pPr>
            <a:endParaRPr lang="en-US" sz="2000" dirty="0">
              <a:latin typeface="PalatinoLinotype-Roman"/>
            </a:endParaRPr>
          </a:p>
          <a:p>
            <a:pPr marL="285750" indent="-285750">
              <a:buFont typeface="Wingdings" panose="05000000000000000000" pitchFamily="2" charset="2"/>
              <a:buChar char="v"/>
            </a:pPr>
            <a:r>
              <a:rPr lang="en-US" sz="2000" dirty="0"/>
              <a:t>The RUN instruction to generate the HTML ran in a temporary container, so the </a:t>
            </a:r>
            <a:r>
              <a:rPr lang="en-US" sz="2000" dirty="0" smtClean="0"/>
              <a:t>PowerShell script </a:t>
            </a:r>
            <a:r>
              <a:rPr lang="en-US" sz="2000" dirty="0"/>
              <a:t>wrote </a:t>
            </a:r>
            <a:r>
              <a:rPr lang="en-US" sz="2000" i="1" dirty="0"/>
              <a:t>that </a:t>
            </a:r>
            <a:r>
              <a:rPr lang="en-US" sz="2000" dirty="0"/>
              <a:t>container's ID as the hostname in the HTML file; this is where </a:t>
            </a:r>
            <a:r>
              <a:rPr lang="en-US" sz="2000" dirty="0" smtClean="0"/>
              <a:t>the container </a:t>
            </a:r>
            <a:r>
              <a:rPr lang="en-US" sz="2000" dirty="0"/>
              <a:t>ID </a:t>
            </a:r>
            <a:r>
              <a:rPr lang="en-US" sz="2000" dirty="0" smtClean="0"/>
              <a:t>came </a:t>
            </a:r>
            <a:r>
              <a:rPr lang="en-US" sz="2000" dirty="0"/>
              <a:t>from. </a:t>
            </a:r>
            <a:endParaRPr lang="en-US" sz="2000" dirty="0" smtClean="0"/>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smtClean="0"/>
              <a:t>The </a:t>
            </a:r>
            <a:r>
              <a:rPr lang="en-US" sz="2000" dirty="0"/>
              <a:t>intermediate container gets removed </a:t>
            </a:r>
            <a:r>
              <a:rPr lang="en-US" sz="2000" dirty="0" smtClean="0"/>
              <a:t>by </a:t>
            </a:r>
            <a:r>
              <a:rPr lang="en-US" sz="2000" dirty="0" err="1" smtClean="0"/>
              <a:t>Docker</a:t>
            </a:r>
            <a:r>
              <a:rPr lang="en-US" sz="2000" dirty="0"/>
              <a:t>, but the HTML file it created persists within the </a:t>
            </a:r>
            <a:r>
              <a:rPr lang="en-US" sz="2000" dirty="0" smtClean="0"/>
              <a:t>image</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W</a:t>
            </a:r>
            <a:r>
              <a:rPr lang="en-US" sz="2000" dirty="0" smtClean="0"/>
              <a:t>hen </a:t>
            </a:r>
            <a:r>
              <a:rPr lang="en-US" sz="2000" dirty="0"/>
              <a:t>you build a </a:t>
            </a:r>
            <a:r>
              <a:rPr lang="en-US" sz="2000" dirty="0" err="1"/>
              <a:t>Docker</a:t>
            </a:r>
            <a:r>
              <a:rPr lang="en-US" sz="2000" dirty="0"/>
              <a:t> image, the instructions </a:t>
            </a:r>
            <a:r>
              <a:rPr lang="en-US" sz="2000" dirty="0" smtClean="0"/>
              <a:t>execute inside </a:t>
            </a:r>
            <a:r>
              <a:rPr lang="en-US" sz="2000" dirty="0"/>
              <a:t>temporary containers. </a:t>
            </a:r>
            <a:endParaRPr lang="en-US" sz="2000" dirty="0"/>
          </a:p>
          <a:p>
            <a:pPr marL="285750" indent="-285750">
              <a:buFont typeface="Wingdings" panose="05000000000000000000" pitchFamily="2" charset="2"/>
              <a:buChar char="v"/>
            </a:pPr>
            <a:endParaRPr lang="en-US" sz="2000" dirty="0" smtClean="0"/>
          </a:p>
          <a:p>
            <a:pPr marL="285750" indent="-285750">
              <a:buFont typeface="Wingdings" panose="05000000000000000000" pitchFamily="2" charset="2"/>
              <a:buChar char="v"/>
            </a:pPr>
            <a:r>
              <a:rPr lang="en-US" sz="2000" dirty="0" smtClean="0"/>
              <a:t>The </a:t>
            </a:r>
            <a:r>
              <a:rPr lang="en-US" sz="2000" dirty="0"/>
              <a:t>containers are removed, but the state they write persists</a:t>
            </a:r>
          </a:p>
          <a:p>
            <a:pPr marL="285750" indent="-285750">
              <a:buFont typeface="Wingdings" panose="05000000000000000000" pitchFamily="2" charset="2"/>
              <a:buChar char="v"/>
            </a:pPr>
            <a:r>
              <a:rPr lang="en-US" sz="2000" dirty="0"/>
              <a:t>within the final image and will be present in any containers you run from that image</a:t>
            </a:r>
            <a:endParaRPr lang="en-IN" sz="2000" dirty="0"/>
          </a:p>
        </p:txBody>
      </p:sp>
    </p:spTree>
    <p:extLst>
      <p:ext uri="{BB962C8B-B14F-4D97-AF65-F5344CB8AC3E}">
        <p14:creationId xmlns:p14="http://schemas.microsoft.com/office/powerpoint/2010/main" val="45009261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3157788"/>
          </a:xfrm>
        </p:spPr>
        <p:txBody>
          <a:bodyPr/>
          <a:lstStyle/>
          <a:p>
            <a:pPr algn="ctr"/>
            <a:r>
              <a:rPr lang="en-IN" sz="5400" dirty="0">
                <a:effectLst/>
              </a:rPr>
              <a:t>Working with data in Docker images and containers</a:t>
            </a:r>
            <a:r>
              <a:rPr sz="5400" dirty="0" smtClean="0">
                <a:latin typeface="Arial" pitchFamily="34" charset="0"/>
                <a:cs typeface="Arial" pitchFamily="34" charset="0"/>
              </a:rPr>
              <a:t/>
            </a:r>
            <a:br>
              <a:rPr sz="54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Tree>
    <p:extLst>
      <p:ext uri="{BB962C8B-B14F-4D97-AF65-F5344CB8AC3E}">
        <p14:creationId xmlns:p14="http://schemas.microsoft.com/office/powerpoint/2010/main" val="135130403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7588A3A-AAE1-4721-B97E-CE320077E462}"/>
              </a:ext>
            </a:extLst>
          </p:cNvPr>
          <p:cNvSpPr>
            <a:spLocks noGrp="1"/>
          </p:cNvSpPr>
          <p:nvPr>
            <p:ph idx="1"/>
          </p:nvPr>
        </p:nvSpPr>
        <p:spPr>
          <a:xfrm>
            <a:off x="-19639" y="2895600"/>
            <a:ext cx="7408333" cy="3962400"/>
          </a:xfrm>
        </p:spPr>
        <p:txBody>
          <a:bodyPr>
            <a:normAutofit fontScale="77500" lnSpcReduction="20000"/>
          </a:bodyPr>
          <a:lstStyle/>
          <a:p>
            <a:pPr marL="0" indent="0">
              <a:buNone/>
            </a:pPr>
            <a:r>
              <a:rPr lang="en-US" dirty="0"/>
              <a:t>Analytics DB</a:t>
            </a:r>
            <a:r>
              <a:rPr lang="en-US" dirty="0">
                <a:solidFill>
                  <a:schemeClr val="tx1"/>
                </a:solidFill>
              </a:rPr>
              <a:t>:  </a:t>
            </a:r>
          </a:p>
          <a:p>
            <a:pPr lvl="2"/>
            <a:r>
              <a:rPr lang="en-US" dirty="0">
                <a:highlight>
                  <a:srgbClr val="FFFF00"/>
                </a:highlight>
              </a:rPr>
              <a:t>Hadoop</a:t>
            </a:r>
            <a:r>
              <a:rPr lang="en-US" dirty="0">
                <a:solidFill>
                  <a:schemeClr val="tx1"/>
                </a:solidFill>
              </a:rPr>
              <a:t> =    </a:t>
            </a:r>
            <a:r>
              <a:rPr lang="en-US" dirty="0"/>
              <a:t>distributed storage and processing of dataset of big data using MapReduce programming model</a:t>
            </a:r>
            <a:endParaRPr lang="en-US" dirty="0">
              <a:solidFill>
                <a:schemeClr val="tx1"/>
              </a:solidFill>
            </a:endParaRPr>
          </a:p>
          <a:p>
            <a:pPr lvl="2"/>
            <a:r>
              <a:rPr lang="en-US" dirty="0">
                <a:solidFill>
                  <a:schemeClr val="tx1"/>
                </a:solidFill>
              </a:rPr>
              <a:t> </a:t>
            </a:r>
            <a:r>
              <a:rPr lang="en-US" dirty="0">
                <a:highlight>
                  <a:srgbClr val="FFFF00"/>
                </a:highlight>
              </a:rPr>
              <a:t>Hive</a:t>
            </a:r>
            <a:r>
              <a:rPr lang="en-US" dirty="0">
                <a:solidFill>
                  <a:schemeClr val="tx1"/>
                </a:solidFill>
              </a:rPr>
              <a:t> = Hadoop based Database, </a:t>
            </a:r>
            <a:r>
              <a:rPr lang="en-US" dirty="0"/>
              <a:t>offer SQL-like interfaces with HDFS-based data</a:t>
            </a:r>
          </a:p>
          <a:p>
            <a:pPr lvl="4"/>
            <a:r>
              <a:rPr lang="en-US" dirty="0"/>
              <a:t> ---allows these database developers or data analysts to use Hadoop without knowing the Java programming language or MapReduce. Now, instead of challenging MapReduce code, you can design a star schema data warehouse or a normalized database. </a:t>
            </a:r>
          </a:p>
          <a:p>
            <a:pPr lvl="2"/>
            <a:r>
              <a:rPr lang="en-US" dirty="0">
                <a:solidFill>
                  <a:schemeClr val="tx1"/>
                </a:solidFill>
              </a:rPr>
              <a:t>  </a:t>
            </a:r>
            <a:r>
              <a:rPr lang="en-US" dirty="0">
                <a:highlight>
                  <a:srgbClr val="FFFF00"/>
                </a:highlight>
              </a:rPr>
              <a:t>Thrift</a:t>
            </a:r>
            <a:r>
              <a:rPr lang="en-US" dirty="0">
                <a:solidFill>
                  <a:schemeClr val="tx1"/>
                </a:solidFill>
              </a:rPr>
              <a:t> = </a:t>
            </a:r>
            <a:r>
              <a:rPr lang="en-US" dirty="0"/>
              <a:t>used to define and create </a:t>
            </a:r>
            <a:r>
              <a:rPr lang="en-US" dirty="0">
                <a:hlinkClick r:id="rId2" tooltip="Service (systems architecture)"/>
              </a:rPr>
              <a:t>services</a:t>
            </a:r>
            <a:r>
              <a:rPr lang="en-US" dirty="0"/>
              <a:t> for numerous languages.</a:t>
            </a:r>
            <a:r>
              <a:rPr lang="en-US" baseline="30000" dirty="0">
                <a:hlinkClick r:id="rId3"/>
              </a:rPr>
              <a:t>[2]</a:t>
            </a:r>
            <a:endParaRPr lang="en-US" baseline="30000" dirty="0"/>
          </a:p>
          <a:p>
            <a:pPr lvl="4"/>
            <a:r>
              <a:rPr lang="en-US" dirty="0"/>
              <a:t> It is used as a </a:t>
            </a:r>
            <a:r>
              <a:rPr lang="en-US" dirty="0">
                <a:hlinkClick r:id="rId4" tooltip="Remote procedure call"/>
              </a:rPr>
              <a:t>remote procedure call</a:t>
            </a:r>
            <a:r>
              <a:rPr lang="en-US" dirty="0"/>
              <a:t> (RPC) framework and was developed at </a:t>
            </a:r>
            <a:r>
              <a:rPr lang="en-US" dirty="0">
                <a:hlinkClick r:id="rId5" tooltip="Facebook"/>
              </a:rPr>
              <a:t>Facebook</a:t>
            </a:r>
            <a:r>
              <a:rPr lang="en-US" dirty="0"/>
              <a:t> for "scalable cross-language services development".</a:t>
            </a:r>
            <a:endParaRPr lang="en-US" dirty="0">
              <a:solidFill>
                <a:schemeClr val="tx1"/>
              </a:solidFill>
            </a:endParaRPr>
          </a:p>
          <a:p>
            <a:endParaRPr lang="en-US" dirty="0"/>
          </a:p>
          <a:p>
            <a:endParaRPr lang="en-US" dirty="0"/>
          </a:p>
        </p:txBody>
      </p:sp>
      <p:sp>
        <p:nvSpPr>
          <p:cNvPr id="3" name="Title 2">
            <a:extLst>
              <a:ext uri="{FF2B5EF4-FFF2-40B4-BE49-F238E27FC236}">
                <a16:creationId xmlns="" xmlns:a16="http://schemas.microsoft.com/office/drawing/2014/main" id="{873D35DF-C893-417F-8F41-4B4B28E75A85}"/>
              </a:ext>
            </a:extLst>
          </p:cNvPr>
          <p:cNvSpPr>
            <a:spLocks noGrp="1"/>
          </p:cNvSpPr>
          <p:nvPr>
            <p:ph type="title"/>
          </p:nvPr>
        </p:nvSpPr>
        <p:spPr>
          <a:xfrm>
            <a:off x="457200" y="338328"/>
            <a:ext cx="8229600" cy="627939"/>
          </a:xfrm>
        </p:spPr>
        <p:txBody>
          <a:bodyPr>
            <a:normAutofit fontScale="90000"/>
          </a:bodyPr>
          <a:lstStyle/>
          <a:p>
            <a:r>
              <a:rPr lang="en-US" dirty="0"/>
              <a:t>PAUSE:</a:t>
            </a:r>
          </a:p>
        </p:txBody>
      </p:sp>
      <p:pic>
        <p:nvPicPr>
          <p:cNvPr id="4" name="Picture 2">
            <a:extLst>
              <a:ext uri="{FF2B5EF4-FFF2-40B4-BE49-F238E27FC236}">
                <a16:creationId xmlns="" xmlns:a16="http://schemas.microsoft.com/office/drawing/2014/main" id="{2AF46C34-423E-4DAE-9AE5-7B7588C8FA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775"/>
          <a:stretch/>
        </p:blipFill>
        <p:spPr bwMode="auto">
          <a:xfrm>
            <a:off x="457200" y="970009"/>
            <a:ext cx="8377238" cy="173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 xmlns:a16="http://schemas.microsoft.com/office/drawing/2014/main" id="{1985B0CB-FD3B-4A6D-BE1B-62DDB363A7D7}"/>
              </a:ext>
            </a:extLst>
          </p:cNvPr>
          <p:cNvPicPr>
            <a:picLocks noChangeAspect="1"/>
          </p:cNvPicPr>
          <p:nvPr/>
        </p:nvPicPr>
        <p:blipFill>
          <a:blip r:embed="rId7"/>
          <a:stretch>
            <a:fillRect/>
          </a:stretch>
        </p:blipFill>
        <p:spPr>
          <a:xfrm>
            <a:off x="7317206" y="3581400"/>
            <a:ext cx="1686128" cy="3048000"/>
          </a:xfrm>
          <a:prstGeom prst="rect">
            <a:avLst/>
          </a:prstGeom>
        </p:spPr>
      </p:pic>
      <p:sp>
        <p:nvSpPr>
          <p:cNvPr id="6" name="Arrow: Right 5">
            <a:extLst>
              <a:ext uri="{FF2B5EF4-FFF2-40B4-BE49-F238E27FC236}">
                <a16:creationId xmlns="" xmlns:a16="http://schemas.microsoft.com/office/drawing/2014/main" id="{ECD95B1E-4061-4F8A-9472-8B2CD4BB0F32}"/>
              </a:ext>
            </a:extLst>
          </p:cNvPr>
          <p:cNvSpPr/>
          <p:nvPr/>
        </p:nvSpPr>
        <p:spPr>
          <a:xfrm>
            <a:off x="6934200" y="5639173"/>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6923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534400" cy="990600"/>
          </a:xfrm>
          <a:prstGeom prst="rect">
            <a:avLst/>
          </a:prstGeom>
        </p:spPr>
        <p:txBody>
          <a:bodyPr vert="horz" wrap="square" lIns="0" tIns="0" rIns="0" bIns="0" rtlCol="0" anchor="t">
            <a:normAutofit fontScale="90000" lnSpcReduction="2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b="1" dirty="0"/>
              <a:t>Data in layers and the virtual C drive</a:t>
            </a:r>
            <a:endParaRPr lang="en-IN" dirty="0"/>
          </a:p>
        </p:txBody>
      </p:sp>
      <p:sp>
        <p:nvSpPr>
          <p:cNvPr id="2" name="Rectangle 1"/>
          <p:cNvSpPr/>
          <p:nvPr/>
        </p:nvSpPr>
        <p:spPr>
          <a:xfrm>
            <a:off x="152400" y="1143000"/>
            <a:ext cx="8991600" cy="1938992"/>
          </a:xfrm>
          <a:prstGeom prst="rect">
            <a:avLst/>
          </a:prstGeom>
        </p:spPr>
        <p:txBody>
          <a:bodyPr wrap="square">
            <a:spAutoFit/>
          </a:bodyPr>
          <a:lstStyle/>
          <a:p>
            <a:r>
              <a:rPr lang="en-US" sz="2000" dirty="0"/>
              <a:t>The virtual </a:t>
            </a:r>
            <a:r>
              <a:rPr lang="en-US" sz="2000" dirty="0" err="1"/>
              <a:t>filesystem</a:t>
            </a:r>
            <a:r>
              <a:rPr lang="en-US" sz="2000" dirty="0"/>
              <a:t> is how </a:t>
            </a:r>
            <a:r>
              <a:rPr lang="en-US" sz="2000" dirty="0" err="1"/>
              <a:t>Docker</a:t>
            </a:r>
            <a:r>
              <a:rPr lang="en-US" sz="2000" dirty="0"/>
              <a:t> can take a set of physical image layers and treat </a:t>
            </a:r>
            <a:r>
              <a:rPr lang="en-US" sz="2000" dirty="0" smtClean="0"/>
              <a:t>them as </a:t>
            </a:r>
            <a:r>
              <a:rPr lang="en-US" sz="2000" dirty="0"/>
              <a:t>one logical container image. </a:t>
            </a:r>
            <a:endParaRPr lang="en-US" sz="2000" dirty="0" smtClean="0"/>
          </a:p>
          <a:p>
            <a:endParaRPr lang="en-US" sz="2000" dirty="0"/>
          </a:p>
          <a:p>
            <a:r>
              <a:rPr lang="en-US" sz="2000" dirty="0" smtClean="0"/>
              <a:t>Image </a:t>
            </a:r>
            <a:r>
              <a:rPr lang="en-US" sz="2000" dirty="0"/>
              <a:t>layers are mounted as read-only parts of </a:t>
            </a:r>
            <a:r>
              <a:rPr lang="en-US" sz="2000" dirty="0" smtClean="0"/>
              <a:t>the </a:t>
            </a:r>
            <a:r>
              <a:rPr lang="en-US" sz="2000" dirty="0" err="1" smtClean="0"/>
              <a:t>filesystem</a:t>
            </a:r>
            <a:r>
              <a:rPr lang="en-US" sz="2000" dirty="0" smtClean="0"/>
              <a:t> </a:t>
            </a:r>
            <a:r>
              <a:rPr lang="en-US" sz="2000" dirty="0"/>
              <a:t>in a container, so they can't be altered, and that's how they can be safely </a:t>
            </a:r>
            <a:r>
              <a:rPr lang="en-US" sz="2000" dirty="0" smtClean="0"/>
              <a:t>shared </a:t>
            </a:r>
            <a:r>
              <a:rPr lang="en-IN" sz="2000" dirty="0" smtClean="0"/>
              <a:t>by </a:t>
            </a:r>
            <a:r>
              <a:rPr lang="en-IN" sz="2000" dirty="0"/>
              <a:t>many containers.</a:t>
            </a:r>
            <a:endParaRPr lang="en-IN" sz="2000" dirty="0"/>
          </a:p>
        </p:txBody>
      </p:sp>
      <p:pic>
        <p:nvPicPr>
          <p:cNvPr id="3" name="Picture 2"/>
          <p:cNvPicPr>
            <a:picLocks noChangeAspect="1"/>
          </p:cNvPicPr>
          <p:nvPr/>
        </p:nvPicPr>
        <p:blipFill>
          <a:blip r:embed="rId3"/>
          <a:stretch>
            <a:fillRect/>
          </a:stretch>
        </p:blipFill>
        <p:spPr>
          <a:xfrm>
            <a:off x="3806964" y="3276601"/>
            <a:ext cx="5032236" cy="2667000"/>
          </a:xfrm>
          <a:prstGeom prst="rect">
            <a:avLst/>
          </a:prstGeom>
        </p:spPr>
      </p:pic>
      <p:sp>
        <p:nvSpPr>
          <p:cNvPr id="4" name="Rectangle 3"/>
          <p:cNvSpPr/>
          <p:nvPr/>
        </p:nvSpPr>
        <p:spPr>
          <a:xfrm>
            <a:off x="152400" y="3581400"/>
            <a:ext cx="3383280" cy="175432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dirty="0">
                <a:latin typeface="PalatinoLinotype-Roman"/>
              </a:rPr>
              <a:t>Each container has its own writeable layer on top of all of the read-only layers, so every</a:t>
            </a:r>
          </a:p>
          <a:p>
            <a:r>
              <a:rPr lang="en-US" dirty="0">
                <a:latin typeface="PalatinoLinotype-Roman"/>
              </a:rPr>
              <a:t>container can modify its own data without affecting any other containers</a:t>
            </a:r>
            <a:endParaRPr lang="en-IN" dirty="0"/>
          </a:p>
        </p:txBody>
      </p:sp>
    </p:spTree>
    <p:extLst>
      <p:ext uri="{BB962C8B-B14F-4D97-AF65-F5344CB8AC3E}">
        <p14:creationId xmlns:p14="http://schemas.microsoft.com/office/powerpoint/2010/main" val="183116344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457200"/>
            <a:ext cx="85344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b="1" dirty="0" smtClean="0"/>
              <a:t>Base </a:t>
            </a:r>
            <a:r>
              <a:rPr lang="en-US" b="1" dirty="0" err="1" smtClean="0"/>
              <a:t>Docker</a:t>
            </a:r>
            <a:r>
              <a:rPr lang="en-US" b="1" dirty="0" smtClean="0"/>
              <a:t> File</a:t>
            </a:r>
            <a:endParaRPr lang="en-IN" dirty="0"/>
          </a:p>
        </p:txBody>
      </p:sp>
      <p:sp>
        <p:nvSpPr>
          <p:cNvPr id="6" name="Rectangle 5"/>
          <p:cNvSpPr/>
          <p:nvPr/>
        </p:nvSpPr>
        <p:spPr>
          <a:xfrm>
            <a:off x="152400" y="1219200"/>
            <a:ext cx="87630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i="1" dirty="0">
                <a:solidFill>
                  <a:srgbClr val="0088FF"/>
                </a:solidFill>
                <a:latin typeface="Consolas" panose="020B0609020204030204" pitchFamily="49" charset="0"/>
              </a:rPr>
              <a:t># escape=`</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FROM</a:t>
            </a:r>
            <a:r>
              <a:rPr lang="en-IN" dirty="0">
                <a:solidFill>
                  <a:srgbClr val="FFFFFF"/>
                </a:solidFill>
                <a:latin typeface="Consolas" panose="020B0609020204030204" pitchFamily="49" charset="0"/>
              </a:rPr>
              <a:t> mcr.microsoft.com/windows/nanoserver:1809</a:t>
            </a:r>
          </a:p>
          <a:p>
            <a:r>
              <a:rPr lang="en-IN" dirty="0">
                <a:solidFill>
                  <a:srgbClr val="FF9D00"/>
                </a:solidFill>
                <a:latin typeface="Consolas" panose="020B0609020204030204" pitchFamily="49" charset="0"/>
              </a:rPr>
              <a:t>RUN</a:t>
            </a:r>
            <a:r>
              <a:rPr lang="en-IN" dirty="0">
                <a:solidFill>
                  <a:srgbClr val="FFFFFF"/>
                </a:solidFill>
                <a:latin typeface="Consolas" panose="020B0609020204030204" pitchFamily="49" charset="0"/>
              </a:rPr>
              <a:t> md c:\data &amp; `</a:t>
            </a:r>
          </a:p>
          <a:p>
            <a:r>
              <a:rPr lang="en-IN" dirty="0">
                <a:solidFill>
                  <a:srgbClr val="FFFFFF"/>
                </a:solidFill>
                <a:latin typeface="Consolas" panose="020B0609020204030204" pitchFamily="49" charset="0"/>
              </a:rPr>
              <a:t>echo </a:t>
            </a:r>
            <a:r>
              <a:rPr lang="en-IN" dirty="0">
                <a:solidFill>
                  <a:srgbClr val="A5FF90"/>
                </a:solidFill>
                <a:latin typeface="Consolas" panose="020B0609020204030204" pitchFamily="49" charset="0"/>
              </a:rPr>
              <a:t>'from image 1'</a:t>
            </a:r>
            <a:r>
              <a:rPr lang="en-IN" dirty="0">
                <a:solidFill>
                  <a:srgbClr val="FFFFFF"/>
                </a:solidFill>
                <a:latin typeface="Consolas" panose="020B0609020204030204" pitchFamily="49" charset="0"/>
              </a:rPr>
              <a:t> &gt; c:\data\file1.txt</a:t>
            </a:r>
            <a:endParaRPr lang="en-IN" b="0" dirty="0">
              <a:solidFill>
                <a:srgbClr val="FFFFFF"/>
              </a:solidFill>
              <a:effectLst/>
              <a:latin typeface="Consolas" panose="020B0609020204030204" pitchFamily="49" charset="0"/>
            </a:endParaRPr>
          </a:p>
        </p:txBody>
      </p:sp>
      <p:sp>
        <p:nvSpPr>
          <p:cNvPr id="7" name="Title 1"/>
          <p:cNvSpPr txBox="1">
            <a:spLocks/>
          </p:cNvSpPr>
          <p:nvPr/>
        </p:nvSpPr>
        <p:spPr>
          <a:xfrm>
            <a:off x="266700" y="3112532"/>
            <a:ext cx="85344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b="1" dirty="0" smtClean="0"/>
              <a:t>Dependent </a:t>
            </a:r>
            <a:r>
              <a:rPr lang="en-US" b="1" dirty="0" err="1" smtClean="0"/>
              <a:t>Docker</a:t>
            </a:r>
            <a:r>
              <a:rPr lang="en-US" b="1" dirty="0" smtClean="0"/>
              <a:t> File</a:t>
            </a:r>
            <a:endParaRPr lang="en-IN" dirty="0"/>
          </a:p>
        </p:txBody>
      </p:sp>
      <p:sp>
        <p:nvSpPr>
          <p:cNvPr id="8" name="Rectangle 7"/>
          <p:cNvSpPr/>
          <p:nvPr/>
        </p:nvSpPr>
        <p:spPr>
          <a:xfrm>
            <a:off x="266700" y="3950732"/>
            <a:ext cx="829056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solidFill>
                  <a:srgbClr val="FF9D00"/>
                </a:solidFill>
                <a:latin typeface="Consolas" panose="020B0609020204030204" pitchFamily="49" charset="0"/>
              </a:rPr>
              <a:t>FROM</a:t>
            </a:r>
            <a:r>
              <a:rPr lang="en-US" dirty="0">
                <a:solidFill>
                  <a:srgbClr val="FFFFFF"/>
                </a:solidFill>
                <a:latin typeface="Consolas" panose="020B0609020204030204" pitchFamily="49" charset="0"/>
              </a:rPr>
              <a:t> </a:t>
            </a:r>
            <a:r>
              <a:rPr lang="en-US" dirty="0" err="1">
                <a:solidFill>
                  <a:srgbClr val="FFFFFF"/>
                </a:solidFill>
                <a:latin typeface="Consolas" panose="020B0609020204030204" pitchFamily="49" charset="0"/>
              </a:rPr>
              <a:t>sriniiyer</a:t>
            </a:r>
            <a:r>
              <a:rPr lang="en-US" dirty="0">
                <a:solidFill>
                  <a:srgbClr val="FFFFFF"/>
                </a:solidFill>
                <a:latin typeface="Consolas" panose="020B0609020204030204" pitchFamily="49" charset="0"/>
              </a:rPr>
              <a:t>/fs-demo:v10</a:t>
            </a:r>
          </a:p>
          <a:p>
            <a:r>
              <a:rPr lang="en-US" dirty="0">
                <a:solidFill>
                  <a:srgbClr val="FF9D00"/>
                </a:solidFill>
                <a:latin typeface="Consolas" panose="020B0609020204030204" pitchFamily="49" charset="0"/>
              </a:rPr>
              <a:t>RUN</a:t>
            </a:r>
            <a:r>
              <a:rPr lang="en-US" dirty="0">
                <a:solidFill>
                  <a:srgbClr val="FFFFFF"/>
                </a:solidFill>
                <a:latin typeface="Consolas" panose="020B0609020204030204" pitchFamily="49" charset="0"/>
              </a:rPr>
              <a:t> echo </a:t>
            </a:r>
            <a:r>
              <a:rPr lang="en-US" dirty="0">
                <a:solidFill>
                  <a:srgbClr val="A5FF90"/>
                </a:solidFill>
                <a:latin typeface="Consolas" panose="020B0609020204030204" pitchFamily="49" charset="0"/>
              </a:rPr>
              <a:t>'from image 2'</a:t>
            </a:r>
            <a:r>
              <a:rPr lang="en-US" dirty="0">
                <a:solidFill>
                  <a:srgbClr val="FFFFFF"/>
                </a:solidFill>
                <a:latin typeface="Consolas" panose="020B0609020204030204" pitchFamily="49" charset="0"/>
              </a:rPr>
              <a:t> &gt; c:\data\file2.txt</a:t>
            </a:r>
            <a:endParaRPr lang="en-US" b="0" dirty="0">
              <a:solidFill>
                <a:srgbClr val="FFFFFF"/>
              </a:solidFill>
              <a:effectLst/>
              <a:latin typeface="Consolas" panose="020B0609020204030204" pitchFamily="49" charset="0"/>
            </a:endParaRPr>
          </a:p>
        </p:txBody>
      </p:sp>
      <p:sp>
        <p:nvSpPr>
          <p:cNvPr id="11" name="Rectangle 10"/>
          <p:cNvSpPr/>
          <p:nvPr/>
        </p:nvSpPr>
        <p:spPr>
          <a:xfrm>
            <a:off x="990600" y="2590800"/>
            <a:ext cx="56388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build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tag </a:t>
            </a:r>
            <a:r>
              <a:rPr lang="en-IN" dirty="0" err="1" smtClean="0">
                <a:solidFill>
                  <a:srgbClr val="FFFFFF"/>
                </a:solidFill>
                <a:latin typeface="Consolas" panose="020B0609020204030204" pitchFamily="49" charset="0"/>
              </a:rPr>
              <a:t>sriniiyer</a:t>
            </a:r>
            <a:r>
              <a:rPr lang="en-IN" dirty="0" smtClean="0">
                <a:solidFill>
                  <a:srgbClr val="FF9D00"/>
                </a:solidFill>
                <a:latin typeface="Consolas" panose="020B0609020204030204" pitchFamily="49" charset="0"/>
              </a:rPr>
              <a:t>/</a:t>
            </a:r>
            <a:r>
              <a:rPr lang="en-IN" dirty="0" smtClean="0">
                <a:solidFill>
                  <a:srgbClr val="FFFFFF"/>
                </a:solidFill>
                <a:latin typeface="Consolas" panose="020B0609020204030204" pitchFamily="49" charset="0"/>
              </a:rPr>
              <a:t>fs</a:t>
            </a:r>
            <a:r>
              <a:rPr lang="en-IN" dirty="0" smtClean="0">
                <a:solidFill>
                  <a:srgbClr val="FF9D00"/>
                </a:solidFill>
                <a:latin typeface="Consolas" panose="020B0609020204030204" pitchFamily="49" charset="0"/>
              </a:rPr>
              <a:t>-</a:t>
            </a:r>
            <a:r>
              <a:rPr lang="en-IN" dirty="0" smtClean="0">
                <a:solidFill>
                  <a:srgbClr val="FFFFFF"/>
                </a:solidFill>
                <a:latin typeface="Consolas" panose="020B0609020204030204" pitchFamily="49" charset="0"/>
              </a:rPr>
              <a:t>demo:v10</a:t>
            </a:r>
            <a:r>
              <a:rPr lang="en-IN" dirty="0">
                <a:solidFill>
                  <a:srgbClr val="FFFFFF"/>
                </a:solidFill>
                <a:latin typeface="Consolas" panose="020B0609020204030204" pitchFamily="49" charset="0"/>
              </a:rPr>
              <a:t> .</a:t>
            </a:r>
            <a:endParaRPr lang="en-IN" b="0" dirty="0">
              <a:solidFill>
                <a:srgbClr val="FFFFFF"/>
              </a:solidFill>
              <a:effectLst/>
              <a:latin typeface="Consolas" panose="020B0609020204030204" pitchFamily="49" charset="0"/>
            </a:endParaRPr>
          </a:p>
        </p:txBody>
      </p:sp>
      <p:sp>
        <p:nvSpPr>
          <p:cNvPr id="12" name="Rectangle 11"/>
          <p:cNvSpPr/>
          <p:nvPr/>
        </p:nvSpPr>
        <p:spPr>
          <a:xfrm>
            <a:off x="2133600" y="4807744"/>
            <a:ext cx="56388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build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tag </a:t>
            </a:r>
            <a:r>
              <a:rPr lang="en-IN" dirty="0" err="1" smtClean="0">
                <a:solidFill>
                  <a:srgbClr val="FFFFFF"/>
                </a:solidFill>
                <a:latin typeface="Consolas" panose="020B0609020204030204" pitchFamily="49" charset="0"/>
              </a:rPr>
              <a:t>sriniiyer</a:t>
            </a:r>
            <a:r>
              <a:rPr lang="en-IN" dirty="0" smtClean="0">
                <a:solidFill>
                  <a:srgbClr val="FF9D00"/>
                </a:solidFill>
                <a:latin typeface="Consolas" panose="020B0609020204030204" pitchFamily="49" charset="0"/>
              </a:rPr>
              <a:t>/</a:t>
            </a:r>
            <a:r>
              <a:rPr lang="en-IN" dirty="0" smtClean="0">
                <a:solidFill>
                  <a:srgbClr val="FFFFFF"/>
                </a:solidFill>
                <a:latin typeface="Consolas" panose="020B0609020204030204" pitchFamily="49" charset="0"/>
              </a:rPr>
              <a:t>fs</a:t>
            </a:r>
            <a:r>
              <a:rPr lang="en-IN" dirty="0" smtClean="0">
                <a:solidFill>
                  <a:srgbClr val="FF9D00"/>
                </a:solidFill>
                <a:latin typeface="Consolas" panose="020B0609020204030204" pitchFamily="49" charset="0"/>
              </a:rPr>
              <a:t>-</a:t>
            </a:r>
            <a:r>
              <a:rPr lang="en-IN" dirty="0" smtClean="0">
                <a:solidFill>
                  <a:srgbClr val="FFFFFF"/>
                </a:solidFill>
                <a:latin typeface="Consolas" panose="020B0609020204030204" pitchFamily="49" charset="0"/>
              </a:rPr>
              <a:t>demo:v11</a:t>
            </a:r>
            <a:r>
              <a:rPr lang="en-IN" dirty="0">
                <a:solidFill>
                  <a:srgbClr val="FFFFFF"/>
                </a:solidFill>
                <a:latin typeface="Consolas" panose="020B0609020204030204" pitchFamily="49" charset="0"/>
              </a:rPr>
              <a:t> .</a:t>
            </a:r>
            <a:endParaRPr lang="en-IN" b="0" dirty="0">
              <a:solidFill>
                <a:srgbClr val="FFFFFF"/>
              </a:solidFill>
              <a:effectLst/>
              <a:latin typeface="Consolas" panose="020B0609020204030204" pitchFamily="49" charset="0"/>
            </a:endParaRPr>
          </a:p>
        </p:txBody>
      </p:sp>
      <p:sp>
        <p:nvSpPr>
          <p:cNvPr id="15" name="Rectangle 14"/>
          <p:cNvSpPr/>
          <p:nvPr/>
        </p:nvSpPr>
        <p:spPr>
          <a:xfrm>
            <a:off x="152400" y="5638800"/>
            <a:ext cx="7985760" cy="369332"/>
          </a:xfrm>
          <a:prstGeom prst="rect">
            <a:avLst/>
          </a:prstGeom>
          <a:solidFill>
            <a:srgbClr val="002060"/>
          </a:solidFill>
        </p:spPr>
        <p:txBody>
          <a:bodyPr wrap="square">
            <a:spAutoFit/>
          </a:bodyPr>
          <a:lstStyle/>
          <a:p>
            <a:r>
              <a:rPr lang="en-US" dirty="0" err="1">
                <a:solidFill>
                  <a:srgbClr val="FFFFFF"/>
                </a:solidFill>
                <a:latin typeface="Consolas" panose="020B0609020204030204" pitchFamily="49" charset="0"/>
              </a:rPr>
              <a:t>docker</a:t>
            </a:r>
            <a:r>
              <a:rPr lang="en-US" dirty="0">
                <a:solidFill>
                  <a:srgbClr val="FFFFFF"/>
                </a:solidFill>
                <a:latin typeface="Consolas" panose="020B0609020204030204" pitchFamily="49" charset="0"/>
              </a:rPr>
              <a:t> container run </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it </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name c1 </a:t>
            </a:r>
            <a:r>
              <a:rPr lang="en-US" dirty="0" err="1">
                <a:solidFill>
                  <a:srgbClr val="FFFFFF"/>
                </a:solidFill>
                <a:latin typeface="Consolas" panose="020B0609020204030204" pitchFamily="49" charset="0"/>
              </a:rPr>
              <a:t>sriniiyer</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fs</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demo:v11</a:t>
            </a:r>
            <a:endParaRPr lang="en-US"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169409843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9486" y="1981200"/>
            <a:ext cx="8610600" cy="2409890"/>
          </a:xfrm>
        </p:spPr>
        <p:txBody>
          <a:bodyPr/>
          <a:lstStyle/>
          <a:p>
            <a:pPr algn="ctr"/>
            <a:r>
              <a:rPr lang="en-IN" sz="5400" dirty="0">
                <a:effectLst/>
              </a:rPr>
              <a:t>Working with </a:t>
            </a:r>
            <a:r>
              <a:rPr lang="en-IN" sz="5400" dirty="0" err="1" smtClean="0">
                <a:effectLst/>
              </a:rPr>
              <a:t>Docker</a:t>
            </a:r>
            <a:r>
              <a:rPr lang="en-IN" sz="5400" dirty="0" smtClean="0">
                <a:effectLst/>
              </a:rPr>
              <a:t> Volumes</a:t>
            </a:r>
            <a:r>
              <a:rPr sz="5400" dirty="0" smtClean="0">
                <a:latin typeface="Arial" pitchFamily="34" charset="0"/>
                <a:cs typeface="Arial" pitchFamily="34" charset="0"/>
              </a:rPr>
              <a:t/>
            </a:r>
            <a:br>
              <a:rPr sz="54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r>
              <a:rPr sz="4000" dirty="0" smtClean="0">
                <a:latin typeface="Arial" pitchFamily="34" charset="0"/>
                <a:cs typeface="Arial" pitchFamily="34" charset="0"/>
              </a:rPr>
              <a:t/>
            </a:r>
            <a:br>
              <a:rPr sz="4000" dirty="0" smtClean="0">
                <a:latin typeface="Arial" pitchFamily="34" charset="0"/>
                <a:cs typeface="Arial" pitchFamily="34" charset="0"/>
              </a:rPr>
            </a:br>
            <a:endParaRPr sz="4000" dirty="0">
              <a:latin typeface="Arial" pitchFamily="34" charset="0"/>
              <a:cs typeface="Arial" pitchFamily="34" charset="0"/>
            </a:endParaRPr>
          </a:p>
        </p:txBody>
      </p:sp>
    </p:spTree>
    <p:extLst>
      <p:ext uri="{BB962C8B-B14F-4D97-AF65-F5344CB8AC3E}">
        <p14:creationId xmlns:p14="http://schemas.microsoft.com/office/powerpoint/2010/main" val="173428468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534400" cy="990600"/>
          </a:xfrm>
          <a:prstGeom prst="rect">
            <a:avLst/>
          </a:prstGeom>
        </p:spPr>
        <p:txBody>
          <a:bodyPr vert="horz" wrap="square" lIns="0" tIns="0" rIns="0" bIns="0" rtlCol="0" anchor="t">
            <a:normAutofit fontScale="975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b="1" dirty="0" smtClean="0"/>
              <a:t>Using Volumes to Share Data</a:t>
            </a:r>
            <a:endParaRPr lang="en-IN" dirty="0"/>
          </a:p>
        </p:txBody>
      </p:sp>
      <p:sp>
        <p:nvSpPr>
          <p:cNvPr id="7" name="Rectangle 6"/>
          <p:cNvSpPr/>
          <p:nvPr/>
        </p:nvSpPr>
        <p:spPr>
          <a:xfrm>
            <a:off x="335280" y="1676400"/>
            <a:ext cx="8153400" cy="4524315"/>
          </a:xfrm>
          <a:prstGeom prst="rect">
            <a:avLst/>
          </a:prstGeom>
        </p:spPr>
        <p:txBody>
          <a:bodyPr wrap="square">
            <a:spAutoFit/>
          </a:bodyPr>
          <a:lstStyle/>
          <a:p>
            <a:pPr marL="342900" indent="-342900">
              <a:buFont typeface="Wingdings" panose="05000000000000000000" pitchFamily="2" charset="2"/>
              <a:buChar char="v"/>
            </a:pPr>
            <a:r>
              <a:rPr lang="en-US" sz="2400" dirty="0">
                <a:latin typeface="PalatinoLinotype-Roman"/>
              </a:rPr>
              <a:t>Volumes are units of storage. </a:t>
            </a:r>
            <a:endParaRPr lang="en-US" sz="2400" dirty="0" smtClean="0">
              <a:latin typeface="PalatinoLinotype-Roman"/>
            </a:endParaRPr>
          </a:p>
          <a:p>
            <a:pPr marL="342900" indent="-342900">
              <a:buFont typeface="Wingdings" panose="05000000000000000000" pitchFamily="2" charset="2"/>
              <a:buChar char="v"/>
            </a:pPr>
            <a:endParaRPr lang="en-US" sz="2400" dirty="0" smtClean="0">
              <a:latin typeface="PalatinoLinotype-Roman"/>
            </a:endParaRPr>
          </a:p>
          <a:p>
            <a:pPr marL="342900" indent="-342900">
              <a:buFont typeface="Wingdings" panose="05000000000000000000" pitchFamily="2" charset="2"/>
              <a:buChar char="v"/>
            </a:pPr>
            <a:r>
              <a:rPr lang="en-US" sz="2400" dirty="0" smtClean="0">
                <a:latin typeface="PalatinoLinotype-Roman"/>
              </a:rPr>
              <a:t>They </a:t>
            </a:r>
            <a:r>
              <a:rPr lang="en-US" sz="2400" dirty="0">
                <a:latin typeface="PalatinoLinotype-Roman"/>
              </a:rPr>
              <a:t>have a separate life cycle to containers, so they can </a:t>
            </a:r>
            <a:r>
              <a:rPr lang="en-US" sz="2400" dirty="0" smtClean="0">
                <a:latin typeface="PalatinoLinotype-Roman"/>
              </a:rPr>
              <a:t>be created </a:t>
            </a:r>
            <a:r>
              <a:rPr lang="en-US" sz="2400" dirty="0">
                <a:latin typeface="PalatinoLinotype-Roman"/>
              </a:rPr>
              <a:t>independently and then mounted inside one or more containers. </a:t>
            </a:r>
            <a:endParaRPr lang="en-US" sz="2400" dirty="0" smtClean="0">
              <a:latin typeface="PalatinoLinotype-Roman"/>
            </a:endParaRPr>
          </a:p>
          <a:p>
            <a:pPr marL="342900" indent="-342900">
              <a:buFont typeface="Wingdings" panose="05000000000000000000" pitchFamily="2" charset="2"/>
              <a:buChar char="v"/>
            </a:pPr>
            <a:endParaRPr lang="en-US" sz="2400" dirty="0">
              <a:latin typeface="PalatinoLinotype-Roman"/>
            </a:endParaRPr>
          </a:p>
          <a:p>
            <a:pPr marL="342900" indent="-342900">
              <a:buFont typeface="Wingdings" panose="05000000000000000000" pitchFamily="2" charset="2"/>
              <a:buChar char="v"/>
            </a:pPr>
            <a:r>
              <a:rPr lang="en-US" sz="2400" dirty="0" smtClean="0">
                <a:latin typeface="PalatinoLinotype-Roman"/>
              </a:rPr>
              <a:t>You </a:t>
            </a:r>
            <a:r>
              <a:rPr lang="en-US" sz="2400" dirty="0">
                <a:latin typeface="PalatinoLinotype-Roman"/>
              </a:rPr>
              <a:t>can </a:t>
            </a:r>
            <a:r>
              <a:rPr lang="en-US" sz="2400" dirty="0" smtClean="0">
                <a:latin typeface="PalatinoLinotype-Roman"/>
              </a:rPr>
              <a:t>ensure containers </a:t>
            </a:r>
            <a:r>
              <a:rPr lang="en-US" sz="2400" dirty="0">
                <a:latin typeface="PalatinoLinotype-Roman"/>
              </a:rPr>
              <a:t>are always created with volume storage using the </a:t>
            </a:r>
            <a:r>
              <a:rPr lang="en-US" sz="2400" b="1" dirty="0">
                <a:solidFill>
                  <a:srgbClr val="FFFF00"/>
                </a:solidFill>
                <a:latin typeface="FreeMono"/>
              </a:rPr>
              <a:t>VOLUME</a:t>
            </a:r>
            <a:r>
              <a:rPr lang="en-US" sz="2400" dirty="0">
                <a:latin typeface="FreeMono"/>
              </a:rPr>
              <a:t> </a:t>
            </a:r>
            <a:r>
              <a:rPr lang="en-US" sz="2400" dirty="0">
                <a:latin typeface="PalatinoLinotype-Roman"/>
              </a:rPr>
              <a:t>instruction in </a:t>
            </a:r>
            <a:r>
              <a:rPr lang="en-US" sz="2400" dirty="0" smtClean="0">
                <a:latin typeface="PalatinoLinotype-Roman"/>
              </a:rPr>
              <a:t>the </a:t>
            </a:r>
            <a:r>
              <a:rPr lang="en-IN" sz="2400" dirty="0" err="1" smtClean="0">
                <a:latin typeface="PalatinoLinotype-Roman"/>
              </a:rPr>
              <a:t>Dockerfile</a:t>
            </a:r>
            <a:r>
              <a:rPr lang="en-IN" sz="2400" dirty="0" smtClean="0">
                <a:latin typeface="PalatinoLinotype-Roman"/>
              </a:rPr>
              <a:t>.</a:t>
            </a:r>
          </a:p>
          <a:p>
            <a:pPr marL="342900" indent="-342900">
              <a:buFont typeface="Wingdings" panose="05000000000000000000" pitchFamily="2" charset="2"/>
              <a:buChar char="v"/>
            </a:pPr>
            <a:endParaRPr lang="en-IN" sz="2400" dirty="0" smtClean="0">
              <a:latin typeface="PalatinoLinotype-Roman"/>
            </a:endParaRPr>
          </a:p>
          <a:p>
            <a:pPr marL="342900" indent="-342900">
              <a:buFont typeface="Wingdings" panose="05000000000000000000" pitchFamily="2" charset="2"/>
              <a:buChar char="v"/>
            </a:pPr>
            <a:r>
              <a:rPr lang="en-US" sz="2400" dirty="0">
                <a:latin typeface="PalatinoLinotype-Roman"/>
              </a:rPr>
              <a:t>Volumes are </a:t>
            </a:r>
            <a:r>
              <a:rPr lang="en-US" sz="2400" dirty="0">
                <a:solidFill>
                  <a:srgbClr val="FFFF00"/>
                </a:solidFill>
                <a:latin typeface="PalatinoLinotype-Roman"/>
              </a:rPr>
              <a:t>always </a:t>
            </a:r>
            <a:r>
              <a:rPr lang="en-US" sz="2400" dirty="0" smtClean="0">
                <a:solidFill>
                  <a:srgbClr val="FFFF00"/>
                </a:solidFill>
                <a:latin typeface="PalatinoLinotype-Roman"/>
              </a:rPr>
              <a:t>defined in </a:t>
            </a:r>
            <a:r>
              <a:rPr lang="en-US" sz="2400" dirty="0">
                <a:solidFill>
                  <a:srgbClr val="FFFF00"/>
                </a:solidFill>
                <a:latin typeface="PalatinoLinotype-Roman"/>
              </a:rPr>
              <a:t>the base image C Drive</a:t>
            </a:r>
            <a:endParaRPr lang="en-IN" sz="2400" dirty="0">
              <a:solidFill>
                <a:srgbClr val="FFFF00"/>
              </a:solidFill>
            </a:endParaRPr>
          </a:p>
          <a:p>
            <a:pPr marL="342900" indent="-342900">
              <a:buFont typeface="Wingdings" panose="05000000000000000000" pitchFamily="2" charset="2"/>
              <a:buChar char="v"/>
            </a:pPr>
            <a:endParaRPr lang="en-IN" sz="2400" dirty="0"/>
          </a:p>
        </p:txBody>
      </p:sp>
    </p:spTree>
    <p:extLst>
      <p:ext uri="{BB962C8B-B14F-4D97-AF65-F5344CB8AC3E}">
        <p14:creationId xmlns:p14="http://schemas.microsoft.com/office/powerpoint/2010/main" val="3010360602"/>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152400"/>
            <a:ext cx="8534400" cy="990600"/>
          </a:xfrm>
          <a:prstGeom prst="rect">
            <a:avLst/>
          </a:prstGeom>
        </p:spPr>
        <p:txBody>
          <a:bodyPr vert="horz" wrap="square" lIns="0" tIns="0" rIns="0" bIns="0" rtlCol="0" anchor="t">
            <a:normAutofit fontScale="90000"/>
          </a:bodyPr>
          <a:lstStyle>
            <a:lvl1pPr defTabSz="914290">
              <a:lnSpc>
                <a:spcPct val="90000"/>
              </a:lnSpc>
              <a:spcBef>
                <a:spcPct val="0"/>
              </a:spcBef>
              <a:buNone/>
              <a:defRPr lang="en-US" sz="4800" b="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defRPr>
            </a:lvl1pPr>
          </a:lstStyle>
          <a:p>
            <a:r>
              <a:rPr lang="en-US" b="1" dirty="0" err="1" smtClean="0"/>
              <a:t>Dockerfile</a:t>
            </a:r>
            <a:r>
              <a:rPr lang="en-US" b="1" dirty="0" smtClean="0"/>
              <a:t> with Volume Instruction</a:t>
            </a:r>
            <a:endParaRPr lang="en-IN" dirty="0"/>
          </a:p>
        </p:txBody>
      </p:sp>
      <p:sp>
        <p:nvSpPr>
          <p:cNvPr id="4" name="Rectangle 3"/>
          <p:cNvSpPr/>
          <p:nvPr/>
        </p:nvSpPr>
        <p:spPr>
          <a:xfrm>
            <a:off x="320040" y="914400"/>
            <a:ext cx="8519160"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i="1" dirty="0">
                <a:solidFill>
                  <a:srgbClr val="0088FF"/>
                </a:solidFill>
                <a:latin typeface="Consolas" panose="020B0609020204030204" pitchFamily="49" charset="0"/>
              </a:rPr>
              <a:t># escape=`</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FROM</a:t>
            </a:r>
            <a:r>
              <a:rPr lang="en-IN" dirty="0">
                <a:solidFill>
                  <a:srgbClr val="FFFFFF"/>
                </a:solidFill>
                <a:latin typeface="Consolas" panose="020B0609020204030204" pitchFamily="49" charset="0"/>
              </a:rPr>
              <a:t> mcr.microsoft.com/windows/nanoserver:1809</a:t>
            </a:r>
          </a:p>
          <a:p>
            <a:r>
              <a:rPr lang="en-IN" dirty="0">
                <a:solidFill>
                  <a:srgbClr val="FF9D00"/>
                </a:solidFill>
                <a:latin typeface="Consolas" panose="020B0609020204030204" pitchFamily="49" charset="0"/>
              </a:rPr>
              <a:t>VOLUME</a:t>
            </a:r>
            <a:r>
              <a:rPr lang="en-IN" dirty="0">
                <a:solidFill>
                  <a:srgbClr val="FFFFFF"/>
                </a:solidFill>
                <a:latin typeface="Consolas" panose="020B0609020204030204" pitchFamily="49" charset="0"/>
              </a:rPr>
              <a:t> C:\app\config</a:t>
            </a:r>
          </a:p>
          <a:p>
            <a:r>
              <a:rPr lang="en-IN" dirty="0">
                <a:solidFill>
                  <a:srgbClr val="FF9D00"/>
                </a:solidFill>
                <a:latin typeface="Consolas" panose="020B0609020204030204" pitchFamily="49" charset="0"/>
              </a:rPr>
              <a:t>VOLUME</a:t>
            </a:r>
            <a:r>
              <a:rPr lang="en-IN" dirty="0">
                <a:solidFill>
                  <a:srgbClr val="FFFFFF"/>
                </a:solidFill>
                <a:latin typeface="Consolas" panose="020B0609020204030204" pitchFamily="49" charset="0"/>
              </a:rPr>
              <a:t> C:\app\logs</a:t>
            </a:r>
          </a:p>
          <a:p>
            <a:r>
              <a:rPr lang="en-IN" dirty="0">
                <a:solidFill>
                  <a:srgbClr val="FF9D00"/>
                </a:solidFill>
                <a:latin typeface="Consolas" panose="020B0609020204030204" pitchFamily="49" charset="0"/>
              </a:rPr>
              <a:t>USER</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ContainerAdministrator</a:t>
            </a:r>
            <a:endParaRPr lang="en-IN" dirty="0">
              <a:solidFill>
                <a:srgbClr val="FFFFFF"/>
              </a:solidFill>
              <a:latin typeface="Consolas" panose="020B0609020204030204" pitchFamily="49" charset="0"/>
            </a:endParaRPr>
          </a:p>
          <a:p>
            <a:r>
              <a:rPr lang="en-IN" dirty="0">
                <a:solidFill>
                  <a:srgbClr val="FF9D00"/>
                </a:solidFill>
                <a:latin typeface="Consolas" panose="020B0609020204030204" pitchFamily="49" charset="0"/>
              </a:rPr>
              <a:t>ENTRYPOINT</a:t>
            </a:r>
            <a:r>
              <a:rPr lang="en-IN" dirty="0">
                <a:solidFill>
                  <a:srgbClr val="FFFFFF"/>
                </a:solidFill>
                <a:latin typeface="Consolas" panose="020B0609020204030204" pitchFamily="49" charset="0"/>
              </a:rPr>
              <a:t> </a:t>
            </a:r>
            <a:r>
              <a:rPr lang="en-IN" dirty="0" err="1">
                <a:solidFill>
                  <a:srgbClr val="FFFFFF"/>
                </a:solidFill>
                <a:latin typeface="Consolas" panose="020B0609020204030204" pitchFamily="49" charset="0"/>
              </a:rPr>
              <a:t>cmd</a:t>
            </a:r>
            <a:r>
              <a:rPr lang="en-IN" dirty="0">
                <a:solidFill>
                  <a:srgbClr val="FFFFFF"/>
                </a:solidFill>
                <a:latin typeface="Consolas" panose="020B0609020204030204" pitchFamily="49" charset="0"/>
              </a:rPr>
              <a:t> /S /C</a:t>
            </a:r>
            <a:endParaRPr lang="en-IN" b="0" dirty="0">
              <a:solidFill>
                <a:srgbClr val="FFFFFF"/>
              </a:solidFill>
              <a:effectLst/>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4491074" y="2133600"/>
            <a:ext cx="4348126" cy="3124200"/>
          </a:xfrm>
          <a:prstGeom prst="rect">
            <a:avLst/>
          </a:prstGeom>
        </p:spPr>
      </p:pic>
      <p:sp>
        <p:nvSpPr>
          <p:cNvPr id="10" name="Rectangle 9"/>
          <p:cNvSpPr/>
          <p:nvPr/>
        </p:nvSpPr>
        <p:spPr>
          <a:xfrm>
            <a:off x="289560" y="3107560"/>
            <a:ext cx="3520440"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build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tag  </a:t>
            </a:r>
            <a:r>
              <a:rPr lang="en-IN" dirty="0" err="1">
                <a:solidFill>
                  <a:srgbClr val="FFFFFF"/>
                </a:solidFill>
                <a:latin typeface="Consolas" panose="020B0609020204030204" pitchFamily="49" charset="0"/>
              </a:rPr>
              <a:t>sriniiyer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volume</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demo:v10 .</a:t>
            </a:r>
            <a:endParaRPr lang="en-IN" b="0" dirty="0">
              <a:solidFill>
                <a:srgbClr val="FFFFFF"/>
              </a:solidFill>
              <a:effectLst/>
              <a:latin typeface="Consolas" panose="020B0609020204030204" pitchFamily="49" charset="0"/>
            </a:endParaRPr>
          </a:p>
        </p:txBody>
      </p:sp>
      <p:sp>
        <p:nvSpPr>
          <p:cNvPr id="12" name="Rectangle 11"/>
          <p:cNvSpPr/>
          <p:nvPr/>
        </p:nvSpPr>
        <p:spPr>
          <a:xfrm>
            <a:off x="0" y="5257800"/>
            <a:ext cx="760476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IN" dirty="0" err="1">
                <a:solidFill>
                  <a:srgbClr val="FFFFFF"/>
                </a:solidFill>
                <a:latin typeface="Consolas" panose="020B0609020204030204" pitchFamily="49" charset="0"/>
              </a:rPr>
              <a:t>docker</a:t>
            </a:r>
            <a:r>
              <a:rPr lang="en-IN" dirty="0">
                <a:solidFill>
                  <a:srgbClr val="FFFFFF"/>
                </a:solidFill>
                <a:latin typeface="Consolas" panose="020B0609020204030204" pitchFamily="49" charset="0"/>
              </a:rPr>
              <a:t> container run </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name source </a:t>
            </a:r>
            <a:r>
              <a:rPr lang="en-IN" dirty="0" err="1">
                <a:solidFill>
                  <a:srgbClr val="FFFFFF"/>
                </a:solidFill>
                <a:latin typeface="Consolas" panose="020B0609020204030204" pitchFamily="49" charset="0"/>
              </a:rPr>
              <a:t>sriniiyer</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volume</a:t>
            </a:r>
            <a:r>
              <a:rPr lang="en-IN" dirty="0">
                <a:solidFill>
                  <a:srgbClr val="FF9D00"/>
                </a:solidFill>
                <a:latin typeface="Consolas" panose="020B0609020204030204" pitchFamily="49" charset="0"/>
              </a:rPr>
              <a:t>-</a:t>
            </a:r>
            <a:r>
              <a:rPr lang="en-IN" dirty="0">
                <a:solidFill>
                  <a:srgbClr val="FFFFFF"/>
                </a:solidFill>
                <a:latin typeface="Consolas" panose="020B0609020204030204" pitchFamily="49" charset="0"/>
              </a:rPr>
              <a:t>demo:v10 </a:t>
            </a:r>
            <a:r>
              <a:rPr lang="en-IN" dirty="0">
                <a:solidFill>
                  <a:srgbClr val="92FC79"/>
                </a:solidFill>
                <a:latin typeface="Consolas" panose="020B0609020204030204" pitchFamily="49" charset="0"/>
              </a:rPr>
              <a:t>"</a:t>
            </a:r>
            <a:r>
              <a:rPr lang="en-IN" dirty="0">
                <a:solidFill>
                  <a:srgbClr val="A5FF90"/>
                </a:solidFill>
                <a:latin typeface="Consolas" panose="020B0609020204030204" pitchFamily="49" charset="0"/>
              </a:rPr>
              <a:t>echo 'start' &gt; c:\app\logs\log-1.txt</a:t>
            </a:r>
            <a:r>
              <a:rPr lang="en-IN" dirty="0" smtClean="0">
                <a:solidFill>
                  <a:srgbClr val="92FC79"/>
                </a:solidFill>
                <a:latin typeface="Consolas" panose="020B0609020204030204" pitchFamily="49" charset="0"/>
              </a:rPr>
              <a:t>"</a:t>
            </a:r>
            <a:endParaRPr lang="en-IN" b="0" dirty="0">
              <a:solidFill>
                <a:srgbClr val="FFFFFF"/>
              </a:solidFill>
              <a:effectLst/>
              <a:latin typeface="Consolas" panose="020B0609020204030204" pitchFamily="49" charset="0"/>
            </a:endParaRPr>
          </a:p>
        </p:txBody>
      </p:sp>
      <p:sp>
        <p:nvSpPr>
          <p:cNvPr id="13" name="Rectangle 12"/>
          <p:cNvSpPr/>
          <p:nvPr/>
        </p:nvSpPr>
        <p:spPr>
          <a:xfrm>
            <a:off x="152400" y="5995450"/>
            <a:ext cx="6324600" cy="646331"/>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wrap="square">
            <a:spAutoFit/>
          </a:bodyPr>
          <a:lstStyle/>
          <a:p>
            <a:r>
              <a:rPr lang="en-US" dirty="0" err="1">
                <a:solidFill>
                  <a:srgbClr val="FFFFFF"/>
                </a:solidFill>
                <a:latin typeface="Consolas" panose="020B0609020204030204" pitchFamily="49" charset="0"/>
              </a:rPr>
              <a:t>docker</a:t>
            </a:r>
            <a:r>
              <a:rPr lang="en-US" dirty="0">
                <a:solidFill>
                  <a:srgbClr val="FFFFFF"/>
                </a:solidFill>
                <a:latin typeface="Consolas" panose="020B0609020204030204" pitchFamily="49" charset="0"/>
              </a:rPr>
              <a:t> container run </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it </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volumes</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from source </a:t>
            </a:r>
            <a:r>
              <a:rPr lang="en-US" dirty="0" err="1">
                <a:solidFill>
                  <a:srgbClr val="FFFFFF"/>
                </a:solidFill>
                <a:latin typeface="Consolas" panose="020B0609020204030204" pitchFamily="49" charset="0"/>
              </a:rPr>
              <a:t>sriniiyer</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volume</a:t>
            </a:r>
            <a:r>
              <a:rPr lang="en-US" dirty="0">
                <a:solidFill>
                  <a:srgbClr val="FF9D00"/>
                </a:solidFill>
                <a:latin typeface="Consolas" panose="020B0609020204030204" pitchFamily="49" charset="0"/>
              </a:rPr>
              <a:t>-</a:t>
            </a:r>
            <a:r>
              <a:rPr lang="en-US" dirty="0">
                <a:solidFill>
                  <a:srgbClr val="FFFFFF"/>
                </a:solidFill>
                <a:latin typeface="Consolas" panose="020B0609020204030204" pitchFamily="49" charset="0"/>
              </a:rPr>
              <a:t>demo:v10 </a:t>
            </a:r>
            <a:r>
              <a:rPr lang="en-US" dirty="0" err="1">
                <a:solidFill>
                  <a:srgbClr val="FFFFFF"/>
                </a:solidFill>
                <a:latin typeface="Consolas" panose="020B0609020204030204" pitchFamily="49" charset="0"/>
              </a:rPr>
              <a:t>cmd</a:t>
            </a:r>
            <a:endParaRPr lang="en-US"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9667391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challenge continued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 y="1524000"/>
            <a:ext cx="8829675" cy="3792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8528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219200"/>
            <a:ext cx="7408333" cy="3450696"/>
          </a:xfrm>
        </p:spPr>
        <p:txBody>
          <a:bodyPr/>
          <a:lstStyle/>
          <a:p>
            <a:r>
              <a:rPr lang="en-US" dirty="0"/>
              <a:t>Too many to consider</a:t>
            </a:r>
          </a:p>
        </p:txBody>
      </p:sp>
      <p:sp>
        <p:nvSpPr>
          <p:cNvPr id="3" name="Title 2"/>
          <p:cNvSpPr>
            <a:spLocks noGrp="1"/>
          </p:cNvSpPr>
          <p:nvPr>
            <p:ph type="title"/>
          </p:nvPr>
        </p:nvSpPr>
        <p:spPr/>
        <p:txBody>
          <a:bodyPr>
            <a:normAutofit fontScale="90000"/>
          </a:bodyPr>
          <a:lstStyle/>
          <a:p>
            <a:r>
              <a:rPr lang="en-US" dirty="0"/>
              <a:t>Looking for all kinds of solutions…</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115175" cy="4607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3197236"/>
      </p:ext>
    </p:extLst>
  </p:cSld>
  <p:clrMapOvr>
    <a:masterClrMapping/>
  </p:clrMapOvr>
  <p:transition>
    <p:fade/>
  </p:transition>
</p:sld>
</file>

<file path=ppt/theme/theme1.xml><?xml version="1.0" encoding="utf-8"?>
<a:theme xmlns:a="http://schemas.openxmlformats.org/drawingml/2006/main" name="4_Dk Blue swoosh template Sego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10263</TotalTime>
  <Words>2409</Words>
  <Application>Microsoft Office PowerPoint</Application>
  <PresentationFormat>On-screen Show (4:3)</PresentationFormat>
  <Paragraphs>353</Paragraphs>
  <Slides>74</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Consolas</vt:lpstr>
      <vt:lpstr>FreeMono</vt:lpstr>
      <vt:lpstr>PalatinoLinotype-Roman</vt:lpstr>
      <vt:lpstr>Segoe</vt:lpstr>
      <vt:lpstr>Times New Roman</vt:lpstr>
      <vt:lpstr>Wingdings</vt:lpstr>
      <vt:lpstr>4_Dk Blue swoosh template Segoe</vt:lpstr>
      <vt:lpstr>Containerization &amp; Docker Fundamentals  </vt:lpstr>
      <vt:lpstr>Docker</vt:lpstr>
      <vt:lpstr>Motivation</vt:lpstr>
      <vt:lpstr>Motivation –the challenge</vt:lpstr>
      <vt:lpstr>The challenge continued</vt:lpstr>
      <vt:lpstr>PAUSE: What were some of these technologies</vt:lpstr>
      <vt:lpstr>PAUSE:</vt:lpstr>
      <vt:lpstr>The challenge continued</vt:lpstr>
      <vt:lpstr>Looking for all kinds of solutions…</vt:lpstr>
      <vt:lpstr>THE ANSWER</vt:lpstr>
      <vt:lpstr>Virtualization vs Containerization</vt:lpstr>
      <vt:lpstr>Virtualization vs Containerization</vt:lpstr>
      <vt:lpstr>Virtualization vs Containerization</vt:lpstr>
      <vt:lpstr>Container for code</vt:lpstr>
      <vt:lpstr>Do once run anywhere</vt:lpstr>
      <vt:lpstr>Docker supported on many Cloud platforms</vt:lpstr>
      <vt:lpstr>Docker container—developer viewpoint</vt:lpstr>
      <vt:lpstr>Developer viewpoint---(doesn’t this quote remind you of Java virtual machine)</vt:lpstr>
      <vt:lpstr>How do Docker  containers work?</vt:lpstr>
      <vt:lpstr>Docker containers are lightweight</vt:lpstr>
      <vt:lpstr>Is Docker a PaaS or a replacement for PaaS</vt:lpstr>
      <vt:lpstr>Docker versus PaaS</vt:lpstr>
      <vt:lpstr>Docker versus PaaS</vt:lpstr>
      <vt:lpstr>Just how does Docker work</vt:lpstr>
      <vt:lpstr>Docker updates/changes </vt:lpstr>
      <vt:lpstr>Docker has a repository like github</vt:lpstr>
      <vt:lpstr>Service providers (public cloud) need containers to run Docker</vt:lpstr>
      <vt:lpstr>Open source Container inside VM Configuration</vt:lpstr>
      <vt:lpstr>Docker &amp; Windows Containers</vt:lpstr>
      <vt:lpstr>Docker &amp; Windows Containers</vt:lpstr>
      <vt:lpstr>Docker &amp; Windows Containers Some knowhow</vt:lpstr>
      <vt:lpstr>Docker &amp; Windows Containers Some knowhow</vt:lpstr>
      <vt:lpstr>Working  with Docker Engine   </vt:lpstr>
      <vt:lpstr>Docker &amp; Windows Containers Docker Engine &amp; Docker CLI </vt:lpstr>
      <vt:lpstr>Docker &amp; Windows Containers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Docker Images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Docker Images 2 Packaging a .NET Core App  </vt:lpstr>
      <vt:lpstr>PowerPoint Presentation</vt:lpstr>
      <vt:lpstr>PowerPoint Presentation</vt:lpstr>
      <vt:lpstr>PowerPoint Presentation</vt:lpstr>
      <vt:lpstr>Deploying a Static WebSite to Docker with IIS &amp; Run Arguments  </vt:lpstr>
      <vt:lpstr>PowerPoint Presentation</vt:lpstr>
      <vt:lpstr>PowerPoint Presentation</vt:lpstr>
      <vt:lpstr>PowerPoint Presentation</vt:lpstr>
      <vt:lpstr>Temporary Containers &amp; Image State   </vt:lpstr>
      <vt:lpstr>PowerPoint Presentation</vt:lpstr>
      <vt:lpstr>Working with data in Docker images and containers   </vt:lpstr>
      <vt:lpstr>PowerPoint Presentation</vt:lpstr>
      <vt:lpstr>PowerPoint Presentation</vt:lpstr>
      <vt:lpstr>Working with Docker Volumes   </vt:lpstr>
      <vt:lpstr>PowerPoint Presentation</vt:lpstr>
      <vt:lpstr>PowerPoint Presentation</vt:lpstr>
    </vt:vector>
  </TitlesOfParts>
  <Company>PT. Dycode Cominfotech Development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Fundamentals</dc:title>
  <dc:subject>Visual Studio Tools for Office (VSTO) v3</dc:subject>
  <dc:creator>Srini Iyer</dc:creator>
  <cp:keywords>Docker on Windows; Kubernetes; Customized Training</cp:keywords>
  <cp:lastModifiedBy>Srinivasan S Iyer</cp:lastModifiedBy>
  <cp:revision>364</cp:revision>
  <dcterms:created xsi:type="dcterms:W3CDTF">2008-02-12T23:56:22Z</dcterms:created>
  <dcterms:modified xsi:type="dcterms:W3CDTF">2020-05-03T20:47:56Z</dcterms:modified>
  <cp:category>Courseware; Docker</cp:category>
  <cp:contentStatus>Reviewed</cp:contentStatus>
</cp:coreProperties>
</file>